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8"/>
  </p:notesMasterIdLst>
  <p:handoutMasterIdLst>
    <p:handoutMasterId r:id="rId9"/>
  </p:handoutMasterIdLst>
  <p:sldIdLst>
    <p:sldId id="256" r:id="rId2"/>
    <p:sldId id="294" r:id="rId3"/>
    <p:sldId id="317" r:id="rId4"/>
    <p:sldId id="312" r:id="rId5"/>
    <p:sldId id="315" r:id="rId6"/>
    <p:sldId id="269" r:id="rId7"/>
  </p:sldIdLst>
  <p:sldSz cx="9144000" cy="6858000" type="screen4x3"/>
  <p:notesSz cx="7102475" cy="8991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39">
          <p15:clr>
            <a:srgbClr val="A4A3A4"/>
          </p15:clr>
        </p15:guide>
        <p15:guide id="3" orient="horz" pos="530">
          <p15:clr>
            <a:srgbClr val="A4A3A4"/>
          </p15:clr>
        </p15:guide>
        <p15:guide id="4" orient="horz" pos="797">
          <p15:clr>
            <a:srgbClr val="A4A3A4"/>
          </p15:clr>
        </p15:guide>
        <p15:guide id="5" orient="horz" pos="4152" userDrawn="1">
          <p15:clr>
            <a:srgbClr val="A4A3A4"/>
          </p15:clr>
        </p15:guide>
        <p15:guide id="6" orient="horz" pos="922">
          <p15:clr>
            <a:srgbClr val="A4A3A4"/>
          </p15:clr>
        </p15:guide>
        <p15:guide id="7" orient="horz" pos="1092">
          <p15:clr>
            <a:srgbClr val="A4A3A4"/>
          </p15:clr>
        </p15:guide>
        <p15:guide id="8" orient="horz" pos="3905">
          <p15:clr>
            <a:srgbClr val="A4A3A4"/>
          </p15:clr>
        </p15:guide>
        <p15:guide id="9" pos="779">
          <p15:clr>
            <a:srgbClr val="A4A3A4"/>
          </p15:clr>
        </p15:guide>
        <p15:guide id="10" pos="523">
          <p15:clr>
            <a:srgbClr val="A4A3A4"/>
          </p15:clr>
        </p15:guide>
        <p15:guide id="11" pos="1704">
          <p15:clr>
            <a:srgbClr val="A4A3A4"/>
          </p15:clr>
        </p15:guide>
        <p15:guide id="12" pos="661">
          <p15:clr>
            <a:srgbClr val="A4A3A4"/>
          </p15:clr>
        </p15:guide>
        <p15:guide id="13" pos="4920">
          <p15:clr>
            <a:srgbClr val="A4A3A4"/>
          </p15:clr>
        </p15:guide>
        <p15:guide id="14" pos="5037">
          <p15:clr>
            <a:srgbClr val="A4A3A4"/>
          </p15:clr>
        </p15:guide>
        <p15:guide id="15" pos="187">
          <p15:clr>
            <a:srgbClr val="A4A3A4"/>
          </p15:clr>
        </p15:guide>
        <p15:guide id="16" pos="18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2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Employee" initials="" lastIdx="6" clrIdx="0"/>
  <p:cmAuthor id="1" name="Eli Bowen" initials="" lastIdx="7" clrIdx="1"/>
  <p:cmAuthor id="2" name="Joel Panchot" initials="" lastIdx="1" clrIdx="2"/>
  <p:cmAuthor id="3" name="Mark Johnson (MS Learning)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DE3"/>
    <a:srgbClr val="FF33CC"/>
    <a:srgbClr val="CC0000"/>
    <a:srgbClr val="97DFC1"/>
    <a:srgbClr val="FF0000"/>
    <a:srgbClr val="E8F6E4"/>
    <a:srgbClr val="EEEFD7"/>
    <a:srgbClr val="B3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9" autoAdjust="0"/>
    <p:restoredTop sz="83627" autoAdjust="0"/>
  </p:normalViewPr>
  <p:slideViewPr>
    <p:cSldViewPr snapToGrid="0">
      <p:cViewPr varScale="1">
        <p:scale>
          <a:sx n="94" d="100"/>
          <a:sy n="94" d="100"/>
        </p:scale>
        <p:origin x="1980" y="78"/>
      </p:cViewPr>
      <p:guideLst>
        <p:guide orient="horz"/>
        <p:guide orient="horz" pos="339"/>
        <p:guide orient="horz" pos="530"/>
        <p:guide orient="horz" pos="797"/>
        <p:guide orient="horz" pos="4152"/>
        <p:guide orient="horz" pos="922"/>
        <p:guide orient="horz" pos="1092"/>
        <p:guide orient="horz" pos="3905"/>
        <p:guide pos="779"/>
        <p:guide pos="523"/>
        <p:guide pos="1704"/>
        <p:guide pos="661"/>
        <p:guide pos="4920"/>
        <p:guide pos="5037"/>
        <p:guide pos="187"/>
        <p:guide pos="181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2544" y="-96"/>
      </p:cViewPr>
      <p:guideLst>
        <p:guide orient="horz" pos="2832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Microsoft Developer &amp; Platform Evangelism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61BBC-16B1-4442-BA7C-F85759472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F6DBDB4D-69A4-4917-A30B-B1318B72C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85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99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4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580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D20FD-4C3A-43A1-8A44-CBEA4A3DDE39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87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25EF2-D771-4159-9FB3-5E414E23F04A}" type="slidenum">
              <a:rPr lang="en-US"/>
              <a:pPr/>
              <a:t>6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9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1458" name="Picture 2" descr="PPT_Deck_Finish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1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01750" y="1873250"/>
            <a:ext cx="6443663" cy="3113088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40000"/>
              </a:spcBef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146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8575" y="4965700"/>
            <a:ext cx="6451600" cy="6731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0163" y="0"/>
            <a:ext cx="1849437" cy="6142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0263" y="0"/>
            <a:ext cx="5397500" cy="6142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263" y="0"/>
            <a:ext cx="7399337" cy="841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338" y="1476375"/>
            <a:ext cx="3436937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476375"/>
            <a:ext cx="3438525" cy="466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Mar-2008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D5A5E3-ED6D-4393-B150-D14B9F28E9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Microsoft Developer &amp; Platform Evangelism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0434" name="Picture 2" descr="PPT_Deck_Finish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" y="841375"/>
            <a:ext cx="7620000" cy="5715000"/>
          </a:xfrm>
          <a:prstGeom prst="rect">
            <a:avLst/>
          </a:prstGeom>
          <a:noFill/>
        </p:spPr>
      </p:pic>
      <p:sp>
        <p:nvSpPr>
          <p:cNvPr id="530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0263" y="0"/>
            <a:ext cx="7399337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530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9338" y="1476375"/>
            <a:ext cx="7027862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5" name="Picture 4" descr="SQLServerGeeks_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878272" y="6441780"/>
            <a:ext cx="2788739" cy="348592"/>
          </a:xfrm>
          <a:prstGeom prst="rect">
            <a:avLst/>
          </a:prstGeom>
        </p:spPr>
      </p:pic>
      <p:pic>
        <p:nvPicPr>
          <p:cNvPr id="6" name="Picture 5" descr="E:\E-Dominer\new logo\edominer_new_logo_very_small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85572"/>
            <a:ext cx="1626422" cy="31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eopleware logo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485572"/>
            <a:ext cx="2483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C0081"/>
        </a:buClr>
        <a:buFont typeface="Wingdings" pitchFamily="2" charset="2"/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SzPct val="70000"/>
        <a:buFont typeface="Wingdings" pitchFamily="2" charset="2"/>
        <a:buBlip>
          <a:blip r:embed="rId18"/>
        </a:buBlip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31825" indent="-1746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rgbClr val="8DACD0"/>
        </a:buClr>
        <a:buFont typeface="Wingdings" pitchFamily="2" charset="2"/>
        <a:buChar char=""/>
        <a:defRPr sz="2400">
          <a:solidFill>
            <a:schemeClr val="tx1"/>
          </a:solidFill>
          <a:latin typeface="+mn-lt"/>
        </a:defRPr>
      </a:lvl2pPr>
      <a:lvl3pPr marL="860425" indent="-6350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3pPr>
      <a:lvl4pPr marL="1089025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13128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17700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2272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26844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141663" indent="-1588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tbansal.net/" TargetMode="External"/><Relationship Id="rId2" Type="http://schemas.openxmlformats.org/officeDocument/2006/relationships/hyperlink" Target="http://www.peoplewareindi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amit.r.bansal" TargetMode="External"/><Relationship Id="rId4" Type="http://schemas.openxmlformats.org/officeDocument/2006/relationships/hyperlink" Target="http://www.facebook.com/groups/theSQLGeek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qlservergeek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qlservergeeks.com/files" TargetMode="External"/><Relationship Id="rId4" Type="http://schemas.openxmlformats.org/officeDocument/2006/relationships/hyperlink" Target="http://www.facebook.com/SQLServerGeek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qlservergeeks.com/" TargetMode="External"/><Relationship Id="rId3" Type="http://schemas.openxmlformats.org/officeDocument/2006/relationships/hyperlink" Target="http://www.amitbansal.net/" TargetMode="External"/><Relationship Id="rId7" Type="http://schemas.openxmlformats.org/officeDocument/2006/relationships/hyperlink" Target="http://www.twitter.com/A_Bans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people/Amit.R.Bansal" TargetMode="External"/><Relationship Id="rId5" Type="http://schemas.openxmlformats.org/officeDocument/2006/relationships/hyperlink" Target="http://www.facebook.com/groups/theSQLGeeks" TargetMode="External"/><Relationship Id="rId4" Type="http://schemas.openxmlformats.org/officeDocument/2006/relationships/hyperlink" Target="http://www.linkedin.com/in/AmitBansal20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QLServerGeek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92200" y="1249363"/>
            <a:ext cx="6815138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 algn="ctr" eaLnBrk="0" hangingPunct="0">
              <a:spcBef>
                <a:spcPts val="0"/>
              </a:spcBef>
              <a:buClr>
                <a:srgbClr val="DC0081"/>
              </a:buClr>
            </a:pPr>
            <a:r>
              <a:rPr lang="en-US" sz="4400" dirty="0" smtClean="0"/>
              <a:t>Locking Internals</a:t>
            </a:r>
            <a:endParaRPr lang="en-US" sz="2000" dirty="0">
              <a:solidFill>
                <a:srgbClr val="FF0000"/>
              </a:solidFill>
            </a:endParaRPr>
          </a:p>
          <a:p>
            <a:pPr algn="ctr" eaLnBrk="0" hangingPunct="0"/>
            <a:endParaRPr lang="en-US" altLang="ja-JP" sz="1600" dirty="0" smtClean="0">
              <a:ea typeface="MS PGothic" pitchFamily="34" charset="-128"/>
            </a:endParaRPr>
          </a:p>
          <a:p>
            <a:pPr algn="ctr" eaLnBrk="0" hangingPunct="0"/>
            <a:r>
              <a:rPr lang="en-US" altLang="ja-JP" sz="1600" dirty="0" smtClean="0">
                <a:ea typeface="MS PGothic" pitchFamily="34" charset="-128"/>
              </a:rPr>
              <a:t>By</a:t>
            </a:r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2800" dirty="0" smtClean="0">
                <a:ea typeface="MS PGothic" pitchFamily="34" charset="-128"/>
              </a:rPr>
              <a:t>Amit R S Bansal</a:t>
            </a:r>
          </a:p>
          <a:p>
            <a:pPr algn="ctr" eaLnBrk="0" hangingPunct="0"/>
            <a:r>
              <a:rPr lang="en-US" altLang="ja-JP" sz="2000" dirty="0" smtClean="0">
                <a:ea typeface="MS PGothic" pitchFamily="34" charset="-128"/>
              </a:rPr>
              <a:t>Director, Principal Consultant &amp; Trainer</a:t>
            </a:r>
          </a:p>
          <a:p>
            <a:pPr algn="ctr" eaLnBrk="0" hangingPunct="0"/>
            <a:r>
              <a:rPr lang="en-US" altLang="ja-JP" sz="2000" dirty="0" smtClean="0">
                <a:ea typeface="MS PGothic" pitchFamily="34" charset="-128"/>
                <a:hlinkClick r:id="rId2"/>
              </a:rPr>
              <a:t>www.PeoplewareIndia.com</a:t>
            </a:r>
            <a:r>
              <a:rPr lang="en-US" altLang="ja-JP" sz="2000" dirty="0" smtClean="0">
                <a:ea typeface="MS PGothic" pitchFamily="34" charset="-128"/>
              </a:rPr>
              <a:t>  |  </a:t>
            </a:r>
            <a:r>
              <a:rPr lang="en-US" altLang="ja-JP" sz="2000" dirty="0" smtClean="0">
                <a:ea typeface="MS PGothic" pitchFamily="34" charset="-128"/>
                <a:hlinkClick r:id="rId3"/>
              </a:rPr>
              <a:t>www.amitbansal.net</a:t>
            </a:r>
            <a:endParaRPr lang="en-US" altLang="ja-JP" sz="2000" dirty="0" smtClean="0">
              <a:ea typeface="MS PGothic" pitchFamily="34" charset="-128"/>
            </a:endParaRPr>
          </a:p>
          <a:p>
            <a:pPr algn="ctr" eaLnBrk="0" hangingPunct="0"/>
            <a:r>
              <a:rPr lang="en-US" altLang="ja-JP" sz="2000" dirty="0" smtClean="0">
                <a:ea typeface="MS PGothic" pitchFamily="34" charset="-128"/>
              </a:rPr>
              <a:t>MVP, MCT, MCTS</a:t>
            </a:r>
            <a:r>
              <a:rPr lang="en-US" altLang="ja-JP" sz="2000" dirty="0" smtClean="0">
                <a:ea typeface="MS PGothic" pitchFamily="34" charset="-128"/>
              </a:rPr>
              <a:t>, MCITP </a:t>
            </a:r>
            <a:r>
              <a:rPr lang="en-US" altLang="ja-JP" sz="2000" dirty="0" smtClean="0">
                <a:ea typeface="MS PGothic" pitchFamily="34" charset="-128"/>
              </a:rPr>
              <a:t>etc</a:t>
            </a:r>
            <a:r>
              <a:rPr lang="en-US" altLang="ja-JP" sz="2000" dirty="0" smtClean="0">
                <a:ea typeface="MS PGothic" pitchFamily="34" charset="-128"/>
              </a:rPr>
              <a:t>..</a:t>
            </a:r>
          </a:p>
          <a:p>
            <a:pPr algn="ctr" eaLnBrk="0" hangingPunct="0"/>
            <a:endParaRPr lang="en-US" altLang="ja-JP" sz="20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2000" dirty="0" smtClean="0">
                <a:ea typeface="MS PGothic" pitchFamily="34" charset="-128"/>
                <a:hlinkClick r:id="rId4"/>
              </a:rPr>
              <a:t>www.facebook.com/groups/theSQLGeeks</a:t>
            </a:r>
            <a:endParaRPr lang="en-US" altLang="ja-JP" sz="2000" dirty="0" smtClean="0">
              <a:ea typeface="MS PGothic" pitchFamily="34" charset="-128"/>
            </a:endParaRPr>
          </a:p>
          <a:p>
            <a:pPr algn="ctr" eaLnBrk="0" hangingPunct="0"/>
            <a:endParaRPr lang="en-US" altLang="ja-JP" sz="20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2000" dirty="0" smtClean="0">
                <a:ea typeface="MS PGothic" pitchFamily="34" charset="-128"/>
              </a:rPr>
              <a:t>Follow me on twitter now @</a:t>
            </a:r>
            <a:r>
              <a:rPr lang="en-US" altLang="ja-JP" sz="2000" dirty="0" err="1" smtClean="0">
                <a:ea typeface="MS PGothic" pitchFamily="34" charset="-128"/>
              </a:rPr>
              <a:t>A_Bansal</a:t>
            </a:r>
            <a:endParaRPr lang="en-US" altLang="ja-JP" sz="2000" dirty="0" smtClean="0">
              <a:ea typeface="MS PGothic" pitchFamily="34" charset="-128"/>
            </a:endParaRPr>
          </a:p>
          <a:p>
            <a:r>
              <a:rPr lang="en-US" altLang="ja-JP" smtClean="0">
                <a:ea typeface="MS PGothic" pitchFamily="34" charset="-128"/>
                <a:hlinkClick r:id="rId5"/>
              </a:rPr>
              <a:t>http</a:t>
            </a:r>
            <a:r>
              <a:rPr lang="en-US" altLang="ja-JP" dirty="0">
                <a:ea typeface="MS PGothic" pitchFamily="34" charset="-128"/>
                <a:hlinkClick r:id="rId5"/>
              </a:rPr>
              <a:t>://</a:t>
            </a:r>
            <a:r>
              <a:rPr lang="en-US" altLang="ja-JP" dirty="0" smtClean="0">
                <a:ea typeface="MS PGothic" pitchFamily="34" charset="-128"/>
                <a:hlinkClick r:id="rId5"/>
              </a:rPr>
              <a:t>www.facebook.com/amit.r.bansal</a:t>
            </a:r>
            <a:endParaRPr lang="en-US" altLang="ja-JP" dirty="0" smtClean="0">
              <a:ea typeface="MS PGothic" pitchFamily="34" charset="-128"/>
            </a:endParaRPr>
          </a:p>
          <a:p>
            <a:endParaRPr lang="en-US" altLang="ja-JP" dirty="0" smtClean="0">
              <a:ea typeface="MS PGothic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6" y="1289956"/>
            <a:ext cx="7184573" cy="4849587"/>
          </a:xfrm>
        </p:spPr>
        <p:txBody>
          <a:bodyPr/>
          <a:lstStyle/>
          <a:p>
            <a:r>
              <a:rPr lang="en-US" dirty="0" smtClean="0"/>
              <a:t>Technical Director, </a:t>
            </a:r>
            <a:r>
              <a:rPr lang="en-US" dirty="0" err="1"/>
              <a:t>eDominer</a:t>
            </a:r>
            <a:r>
              <a:rPr lang="en-US" dirty="0"/>
              <a:t> Systems &amp; </a:t>
            </a:r>
            <a:r>
              <a:rPr lang="en-US" dirty="0" err="1"/>
              <a:t>Peopleware</a:t>
            </a:r>
            <a:r>
              <a:rPr lang="en-US" dirty="0"/>
              <a:t> India</a:t>
            </a:r>
          </a:p>
          <a:p>
            <a:r>
              <a:rPr lang="en-US" dirty="0"/>
              <a:t>Corporate Trainer/Consultant &amp; Evangelist</a:t>
            </a:r>
          </a:p>
          <a:p>
            <a:r>
              <a:rPr lang="en-US" dirty="0"/>
              <a:t>Conducted more than </a:t>
            </a:r>
            <a:r>
              <a:rPr lang="en-US" dirty="0" smtClean="0"/>
              <a:t>450+ </a:t>
            </a:r>
            <a:r>
              <a:rPr lang="en-US" dirty="0"/>
              <a:t>workshops on SQL Server &amp; BI for top notch IT companies world wide</a:t>
            </a:r>
          </a:p>
          <a:p>
            <a:r>
              <a:rPr lang="en-US" dirty="0"/>
              <a:t>Microsoft MVP for SQL Server</a:t>
            </a:r>
          </a:p>
          <a:p>
            <a:r>
              <a:rPr lang="en-US" dirty="0" smtClean="0"/>
              <a:t>Speaker </a:t>
            </a:r>
            <a:r>
              <a:rPr lang="en-US" dirty="0"/>
              <a:t>at </a:t>
            </a:r>
            <a:r>
              <a:rPr lang="en-US" dirty="0" err="1"/>
              <a:t>TechED</a:t>
            </a:r>
            <a:r>
              <a:rPr lang="en-US" dirty="0"/>
              <a:t> India, </a:t>
            </a:r>
            <a:r>
              <a:rPr lang="en-US" dirty="0" err="1"/>
              <a:t>TechED</a:t>
            </a:r>
            <a:r>
              <a:rPr lang="en-US" dirty="0"/>
              <a:t> US &amp; </a:t>
            </a:r>
            <a:r>
              <a:rPr lang="en-US" dirty="0" err="1"/>
              <a:t>TechED</a:t>
            </a:r>
            <a:r>
              <a:rPr lang="en-US" dirty="0"/>
              <a:t> </a:t>
            </a:r>
            <a:r>
              <a:rPr lang="en-US" dirty="0" smtClean="0"/>
              <a:t>Europe</a:t>
            </a:r>
          </a:p>
          <a:p>
            <a:r>
              <a:rPr lang="en-US" dirty="0" smtClean="0"/>
              <a:t>Speaking at SQLBITs this March in London</a:t>
            </a:r>
            <a:endParaRPr lang="en-US" dirty="0"/>
          </a:p>
          <a:p>
            <a:r>
              <a:rPr lang="en-US" dirty="0"/>
              <a:t>Technical </a:t>
            </a:r>
            <a:r>
              <a:rPr lang="en-US" dirty="0" smtClean="0"/>
              <a:t>Reviewer/SME </a:t>
            </a:r>
            <a:r>
              <a:rPr lang="en-US" dirty="0"/>
              <a:t>– MSL courses </a:t>
            </a:r>
            <a:r>
              <a:rPr lang="en-US" dirty="0" smtClean="0"/>
              <a:t>&amp; certifications on </a:t>
            </a:r>
            <a:r>
              <a:rPr lang="en-US" dirty="0"/>
              <a:t>SQL Server</a:t>
            </a:r>
          </a:p>
          <a:p>
            <a:r>
              <a:rPr lang="en-US" dirty="0" smtClean="0"/>
              <a:t>Founder &amp; President </a:t>
            </a:r>
            <a:r>
              <a:rPr lang="en-US" dirty="0"/>
              <a:t>– </a:t>
            </a:r>
            <a:r>
              <a:rPr lang="en-US" dirty="0" smtClean="0"/>
              <a:t>SQLServerGeeks.com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endParaRPr lang="en-AU" dirty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Amit R S Bansal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r>
              <a:rPr lang="en-US" sz="2000" dirty="0" smtClean="0"/>
              <a:t>Lock escalation</a:t>
            </a:r>
          </a:p>
          <a:p>
            <a:pPr lvl="1"/>
            <a:r>
              <a:rPr lang="en-US" sz="2000" dirty="0" smtClean="0"/>
              <a:t>Row/Page -&gt; Table (default) or</a:t>
            </a:r>
          </a:p>
          <a:p>
            <a:pPr lvl="1"/>
            <a:r>
              <a:rPr lang="en-US" sz="2000" dirty="0" smtClean="0"/>
              <a:t>Row/Page -&gt; Partition (if table is partitioned and partition-level locking is enabled)</a:t>
            </a:r>
          </a:p>
          <a:p>
            <a:pPr lvl="1"/>
            <a:r>
              <a:rPr lang="en-US" sz="2000" dirty="0" smtClean="0"/>
              <a:t>Never from Row -&gt; Page</a:t>
            </a:r>
          </a:p>
          <a:p>
            <a:pPr lvl="1"/>
            <a:r>
              <a:rPr lang="en-US" sz="2000" dirty="0" smtClean="0"/>
              <a:t>&amp; Never from Partition -&gt; Table</a:t>
            </a:r>
          </a:p>
          <a:p>
            <a:r>
              <a:rPr lang="en-US" sz="2000" dirty="0" smtClean="0"/>
              <a:t>Update Locks</a:t>
            </a:r>
          </a:p>
          <a:p>
            <a:pPr lvl="1"/>
            <a:r>
              <a:rPr lang="en-US" sz="2000" dirty="0" smtClean="0"/>
              <a:t>TRAN A is locking rec1. </a:t>
            </a:r>
            <a:r>
              <a:rPr lang="en-US" sz="2000" dirty="0" err="1" smtClean="0"/>
              <a:t>TranB</a:t>
            </a:r>
            <a:r>
              <a:rPr lang="en-US" sz="2000" dirty="0" smtClean="0"/>
              <a:t> wants to update rec1, rec2 &amp; rec3.</a:t>
            </a:r>
          </a:p>
          <a:p>
            <a:pPr lvl="1"/>
            <a:r>
              <a:rPr lang="en-US" sz="2000" dirty="0" smtClean="0"/>
              <a:t>TRANB will wait for an U lock on rec1, but will not lock rec2 &amp; rec3 (thus increasing concurrency)</a:t>
            </a:r>
          </a:p>
          <a:p>
            <a:r>
              <a:rPr lang="en-US" sz="2000" dirty="0" smtClean="0"/>
              <a:t>PAGE locks</a:t>
            </a:r>
          </a:p>
          <a:p>
            <a:pPr lvl="1"/>
            <a:r>
              <a:rPr lang="en-US" sz="2000" dirty="0" smtClean="0"/>
              <a:t>Mysterious (watch the demo)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Locking Myths debunked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372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800" b="0" dirty="0" smtClean="0"/>
              <a:t>Be a member - </a:t>
            </a:r>
            <a:r>
              <a:rPr lang="en-US" sz="2800" b="0" dirty="0" smtClean="0">
                <a:hlinkClick r:id="rId3"/>
              </a:rPr>
              <a:t>www.SQLServerGeeks.com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4"/>
              </a:rPr>
              <a:t>www.FaceBook.com/SQLServerGeeks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/>
              <a:t>Twitter @</a:t>
            </a:r>
            <a:r>
              <a:rPr lang="en-US" sz="2800" b="0" dirty="0" err="1" smtClean="0"/>
              <a:t>SQLServerGeeks</a:t>
            </a:r>
            <a:endParaRPr lang="en-US" sz="2800" b="0" dirty="0" smtClean="0"/>
          </a:p>
          <a:p>
            <a:pPr>
              <a:spcBef>
                <a:spcPts val="1000"/>
              </a:spcBef>
            </a:pPr>
            <a:r>
              <a:rPr lang="en-US" sz="2800" b="0" dirty="0" smtClean="0"/>
              <a:t>Presentation &amp; Scripts uploaded on </a:t>
            </a:r>
            <a:r>
              <a:rPr lang="en-US" sz="2800" b="0" dirty="0" smtClean="0">
                <a:hlinkClick r:id="rId5"/>
              </a:rPr>
              <a:t>www.SQLServerGeeks.com/files</a:t>
            </a:r>
            <a:endParaRPr lang="en-US" sz="2800" b="0" dirty="0" smtClean="0"/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 your learning…</a:t>
            </a:r>
          </a:p>
        </p:txBody>
      </p:sp>
    </p:spTree>
    <p:extLst>
      <p:ext uri="{BB962C8B-B14F-4D97-AF65-F5344CB8AC3E}">
        <p14:creationId xmlns:p14="http://schemas.microsoft.com/office/powerpoint/2010/main" val="3001715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idx="1"/>
          </p:nvPr>
        </p:nvSpPr>
        <p:spPr>
          <a:xfrm>
            <a:off x="947057" y="1289956"/>
            <a:ext cx="7148072" cy="4849587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800" b="0" dirty="0" smtClean="0">
                <a:hlinkClick r:id="rId3"/>
              </a:rPr>
              <a:t>www.AmitBansal.net</a:t>
            </a:r>
            <a:endParaRPr lang="en-US" sz="2800" b="0" dirty="0" smtClean="0"/>
          </a:p>
          <a:p>
            <a:pPr lvl="1">
              <a:spcBef>
                <a:spcPts val="1000"/>
              </a:spcBef>
            </a:pPr>
            <a:r>
              <a:rPr lang="en-US" sz="2800" dirty="0" err="1" smtClean="0"/>
              <a:t>LinkedIN</a:t>
            </a:r>
            <a:r>
              <a:rPr lang="en-US" sz="2800" dirty="0" smtClean="0"/>
              <a:t>, FB, Twitter, </a:t>
            </a:r>
            <a:r>
              <a:rPr lang="en-US" sz="2800" dirty="0" err="1" smtClean="0"/>
              <a:t>GuestBook</a:t>
            </a:r>
            <a:endParaRPr lang="en-US" sz="2800" dirty="0" smtClean="0"/>
          </a:p>
          <a:p>
            <a:pPr lvl="1">
              <a:spcBef>
                <a:spcPts val="1000"/>
              </a:spcBef>
            </a:pPr>
            <a:r>
              <a:rPr lang="en-US" sz="2800" dirty="0" smtClean="0"/>
              <a:t>Twitter: @</a:t>
            </a:r>
            <a:r>
              <a:rPr lang="en-US" sz="2800" dirty="0" err="1" smtClean="0"/>
              <a:t>A_Bansal</a:t>
            </a:r>
            <a:endParaRPr lang="en-US" sz="2800" dirty="0" smtClean="0"/>
          </a:p>
          <a:p>
            <a:pPr>
              <a:spcBef>
                <a:spcPts val="1000"/>
              </a:spcBef>
            </a:pPr>
            <a:endParaRPr lang="en-US" sz="2800" b="0" dirty="0"/>
          </a:p>
          <a:p>
            <a:pPr>
              <a:spcBef>
                <a:spcPts val="1000"/>
              </a:spcBef>
            </a:pPr>
            <a:r>
              <a:rPr lang="en-US" sz="2800" b="0" dirty="0" smtClean="0"/>
              <a:t>Join my network</a:t>
            </a:r>
          </a:p>
          <a:p>
            <a:r>
              <a:rPr lang="nb-NO" sz="2000" b="0" dirty="0">
                <a:solidFill>
                  <a:srgbClr val="595959"/>
                </a:solidFill>
              </a:rPr>
              <a:t>Personal Site – </a:t>
            </a:r>
            <a:r>
              <a:rPr lang="nb-NO" sz="2000" b="0" dirty="0">
                <a:solidFill>
                  <a:srgbClr val="595959"/>
                </a:solidFill>
                <a:hlinkClick r:id="rId3"/>
              </a:rPr>
              <a:t>http://</a:t>
            </a:r>
            <a:r>
              <a:rPr lang="nb-NO" sz="2000" b="0" dirty="0" smtClean="0">
                <a:solidFill>
                  <a:srgbClr val="595959"/>
                </a:solidFill>
                <a:hlinkClick r:id="rId3"/>
              </a:rPr>
              <a:t>www.amitbansal.net</a:t>
            </a:r>
            <a:endParaRPr lang="nb-NO" sz="2000" b="0" dirty="0" smtClean="0">
              <a:solidFill>
                <a:srgbClr val="595959"/>
              </a:solidFill>
            </a:endParaRPr>
          </a:p>
          <a:p>
            <a:r>
              <a:rPr lang="nb-NO" sz="2000" b="0" dirty="0" smtClean="0">
                <a:solidFill>
                  <a:srgbClr val="595959"/>
                </a:solidFill>
              </a:rPr>
              <a:t>LinkedIn </a:t>
            </a:r>
            <a:r>
              <a:rPr lang="nb-NO" sz="2000" b="0" dirty="0">
                <a:solidFill>
                  <a:srgbClr val="595959"/>
                </a:solidFill>
              </a:rPr>
              <a:t>– </a:t>
            </a:r>
            <a:r>
              <a:rPr lang="nb-NO" sz="2000" b="0" dirty="0">
                <a:solidFill>
                  <a:srgbClr val="595959"/>
                </a:solidFill>
                <a:hlinkClick r:id="rId4"/>
              </a:rPr>
              <a:t>http://</a:t>
            </a:r>
            <a:r>
              <a:rPr lang="nb-NO" sz="2000" b="0" dirty="0" smtClean="0">
                <a:solidFill>
                  <a:srgbClr val="595959"/>
                </a:solidFill>
                <a:hlinkClick r:id="rId4"/>
              </a:rPr>
              <a:t>www.linkedin.com/in/AmitBansal2010</a:t>
            </a:r>
            <a:endParaRPr lang="nb-NO" sz="2000" b="0" dirty="0" smtClean="0">
              <a:solidFill>
                <a:srgbClr val="595959"/>
              </a:solidFill>
            </a:endParaRPr>
          </a:p>
          <a:p>
            <a:r>
              <a:rPr lang="nb-NO" sz="2000" b="0" dirty="0" smtClean="0">
                <a:solidFill>
                  <a:srgbClr val="595959"/>
                </a:solidFill>
              </a:rPr>
              <a:t>Forum </a:t>
            </a:r>
            <a:r>
              <a:rPr lang="nb-NO" sz="2000" b="0" dirty="0">
                <a:solidFill>
                  <a:srgbClr val="595959"/>
                </a:solidFill>
              </a:rPr>
              <a:t>– </a:t>
            </a:r>
            <a:r>
              <a:rPr lang="nb-NO" sz="2000" b="0" dirty="0" smtClean="0">
                <a:solidFill>
                  <a:srgbClr val="595959"/>
                </a:solidFill>
                <a:hlinkClick r:id="rId5"/>
              </a:rPr>
              <a:t>www.FaceBook.com/groups/theSQLGeeks</a:t>
            </a:r>
            <a:endParaRPr lang="nb-NO" sz="2000" b="0" dirty="0" smtClean="0">
              <a:solidFill>
                <a:srgbClr val="595959"/>
              </a:solidFill>
            </a:endParaRPr>
          </a:p>
          <a:p>
            <a:r>
              <a:rPr lang="nb-NO" sz="2000" b="0" dirty="0" smtClean="0">
                <a:solidFill>
                  <a:srgbClr val="595959"/>
                </a:solidFill>
              </a:rPr>
              <a:t>FaceBook </a:t>
            </a:r>
            <a:r>
              <a:rPr lang="nb-NO" sz="2000" b="0" dirty="0">
                <a:solidFill>
                  <a:srgbClr val="595959"/>
                </a:solidFill>
              </a:rPr>
              <a:t>– </a:t>
            </a:r>
            <a:r>
              <a:rPr lang="nb-NO" sz="2000" b="0" dirty="0">
                <a:solidFill>
                  <a:srgbClr val="595959"/>
                </a:solidFill>
                <a:hlinkClick r:id="rId6"/>
              </a:rPr>
              <a:t>http://</a:t>
            </a:r>
            <a:r>
              <a:rPr lang="nb-NO" sz="2000" b="0" dirty="0" smtClean="0">
                <a:solidFill>
                  <a:srgbClr val="595959"/>
                </a:solidFill>
                <a:hlinkClick r:id="rId6"/>
              </a:rPr>
              <a:t>www.facebook.com/people/Amit.R.Bansal</a:t>
            </a:r>
            <a:endParaRPr lang="nb-NO" sz="2000" b="0" dirty="0" smtClean="0">
              <a:solidFill>
                <a:srgbClr val="595959"/>
              </a:solidFill>
            </a:endParaRPr>
          </a:p>
          <a:p>
            <a:r>
              <a:rPr lang="nb-NO" sz="2000" b="0" dirty="0" smtClean="0">
                <a:solidFill>
                  <a:srgbClr val="595959"/>
                </a:solidFill>
              </a:rPr>
              <a:t>Twitter </a:t>
            </a:r>
            <a:r>
              <a:rPr lang="nb-NO" sz="2000" b="0" dirty="0">
                <a:solidFill>
                  <a:srgbClr val="595959"/>
                </a:solidFill>
              </a:rPr>
              <a:t>– </a:t>
            </a:r>
            <a:r>
              <a:rPr lang="nb-NO" sz="2000" b="0" dirty="0">
                <a:solidFill>
                  <a:srgbClr val="595959"/>
                </a:solidFill>
                <a:hlinkClick r:id="rId7"/>
              </a:rPr>
              <a:t>http://</a:t>
            </a:r>
            <a:r>
              <a:rPr lang="nb-NO" sz="2000" b="0" dirty="0" smtClean="0">
                <a:solidFill>
                  <a:srgbClr val="595959"/>
                </a:solidFill>
                <a:hlinkClick r:id="rId7"/>
              </a:rPr>
              <a:t>www.twitter.com/A_Bansal</a:t>
            </a:r>
            <a:endParaRPr lang="nb-NO" sz="2000" b="0" dirty="0" smtClean="0">
              <a:solidFill>
                <a:srgbClr val="595959"/>
              </a:solidFill>
            </a:endParaRPr>
          </a:p>
          <a:p>
            <a:r>
              <a:rPr lang="nb-NO" sz="2000" b="0" dirty="0" smtClean="0">
                <a:solidFill>
                  <a:srgbClr val="595959"/>
                </a:solidFill>
              </a:rPr>
              <a:t>Blog </a:t>
            </a:r>
            <a:r>
              <a:rPr lang="nb-NO" sz="2000" b="0" dirty="0">
                <a:solidFill>
                  <a:srgbClr val="595959"/>
                </a:solidFill>
              </a:rPr>
              <a:t>– </a:t>
            </a:r>
            <a:r>
              <a:rPr lang="nb-NO" sz="2000" b="0" dirty="0" smtClean="0">
                <a:solidFill>
                  <a:srgbClr val="595959"/>
                </a:solidFill>
                <a:hlinkClick r:id="rId8"/>
              </a:rPr>
              <a:t>www.SQLServerGeeks.com</a:t>
            </a:r>
            <a:endParaRPr lang="nb-NO" sz="2000" b="0" dirty="0" smtClean="0">
              <a:solidFill>
                <a:srgbClr val="595959"/>
              </a:solidFill>
            </a:endParaRPr>
          </a:p>
        </p:txBody>
      </p:sp>
      <p:sp>
        <p:nvSpPr>
          <p:cNvPr id="81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with Amit Bansal</a:t>
            </a:r>
          </a:p>
        </p:txBody>
      </p:sp>
    </p:spTree>
    <p:extLst>
      <p:ext uri="{BB962C8B-B14F-4D97-AF65-F5344CB8AC3E}">
        <p14:creationId xmlns:p14="http://schemas.microsoft.com/office/powerpoint/2010/main" val="4017958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5663" y="2468563"/>
            <a:ext cx="7329487" cy="192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2400" dirty="0"/>
              <a:t>Thank you </a:t>
            </a:r>
            <a:r>
              <a:rPr lang="en-US" sz="24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for suggestions, please email at </a:t>
            </a:r>
            <a:r>
              <a:rPr lang="en-US" dirty="0" smtClean="0">
                <a:sym typeface="Wingdings" pitchFamily="2" charset="2"/>
                <a:hlinkClick r:id="rId3"/>
              </a:rPr>
              <a:t>admin@SQLServerGeeks.com</a:t>
            </a:r>
            <a:endParaRPr lang="en-US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Template">
  <a:themeElements>
    <a:clrScheme name="Master_Template 9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8DAC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7F9BBC"/>
      </a:accent6>
      <a:hlink>
        <a:srgbClr val="618FFD"/>
      </a:hlink>
      <a:folHlink>
        <a:srgbClr val="CECECE"/>
      </a:folHlink>
    </a:clrScheme>
    <a:fontScheme name="Master_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Maste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1FEF9"/>
        </a:accent1>
        <a:accent2>
          <a:srgbClr val="DC0081"/>
        </a:accent2>
        <a:accent3>
          <a:srgbClr val="FFFFFF"/>
        </a:accent3>
        <a:accent4>
          <a:srgbClr val="000000"/>
        </a:accent4>
        <a:accent5>
          <a:srgbClr val="DDFEFB"/>
        </a:accent5>
        <a:accent6>
          <a:srgbClr val="C70074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Template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8DAC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F9BBC"/>
        </a:accent6>
        <a:hlink>
          <a:srgbClr val="618FFD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Eli_Guidelines_New</Template>
  <TotalTime>40033</TotalTime>
  <Words>274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Arial Narrow</vt:lpstr>
      <vt:lpstr>Wingdings</vt:lpstr>
      <vt:lpstr>Master_Template</vt:lpstr>
      <vt:lpstr>PowerPoint Presentation</vt:lpstr>
      <vt:lpstr>Amit R S Bansal</vt:lpstr>
      <vt:lpstr>Locking Myths debunked</vt:lpstr>
      <vt:lpstr>Continue your learning…</vt:lpstr>
      <vt:lpstr>Connect with Amit Bansal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 DBIS: 4 - Throttling and Troubleshooting</dc:title>
  <dc:creator>Paul S. Randal - SQLskills.com</dc:creator>
  <cp:lastModifiedBy>Amit Bansal</cp:lastModifiedBy>
  <cp:revision>791</cp:revision>
  <dcterms:created xsi:type="dcterms:W3CDTF">2001-09-25T22:07:53Z</dcterms:created>
  <dcterms:modified xsi:type="dcterms:W3CDTF">2013-10-30T06:04:43Z</dcterms:modified>
</cp:coreProperties>
</file>