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6"/>
  </p:notesMasterIdLst>
  <p:handoutMasterIdLst>
    <p:handoutMasterId r:id="rId17"/>
  </p:handoutMasterIdLst>
  <p:sldIdLst>
    <p:sldId id="256" r:id="rId2"/>
    <p:sldId id="270" r:id="rId3"/>
    <p:sldId id="300" r:id="rId4"/>
    <p:sldId id="302" r:id="rId5"/>
    <p:sldId id="303" r:id="rId6"/>
    <p:sldId id="304" r:id="rId7"/>
    <p:sldId id="305" r:id="rId8"/>
    <p:sldId id="306" r:id="rId9"/>
    <p:sldId id="307" r:id="rId10"/>
    <p:sldId id="308" r:id="rId11"/>
    <p:sldId id="309" r:id="rId12"/>
    <p:sldId id="295" r:id="rId13"/>
    <p:sldId id="301" r:id="rId14"/>
    <p:sldId id="269" r:id="rId15"/>
  </p:sldIdLst>
  <p:sldSz cx="9144000" cy="6858000" type="screen4x3"/>
  <p:notesSz cx="7102475" cy="8991600"/>
  <p:defaultTex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0" hangingPunct="1">
      <a:defRPr b="1" kern="1200">
        <a:solidFill>
          <a:schemeClr val="tx1"/>
        </a:solidFill>
        <a:latin typeface="Arial Narrow" pitchFamily="34" charset="0"/>
        <a:ea typeface="+mn-ea"/>
        <a:cs typeface="+mn-cs"/>
      </a:defRPr>
    </a:lvl6pPr>
    <a:lvl7pPr marL="2743200" algn="l" defTabSz="914400" rtl="0" eaLnBrk="1" latinLnBrk="0" hangingPunct="1">
      <a:defRPr b="1" kern="1200">
        <a:solidFill>
          <a:schemeClr val="tx1"/>
        </a:solidFill>
        <a:latin typeface="Arial Narrow" pitchFamily="34" charset="0"/>
        <a:ea typeface="+mn-ea"/>
        <a:cs typeface="+mn-cs"/>
      </a:defRPr>
    </a:lvl7pPr>
    <a:lvl8pPr marL="3200400" algn="l" defTabSz="914400" rtl="0" eaLnBrk="1" latinLnBrk="0" hangingPunct="1">
      <a:defRPr b="1" kern="1200">
        <a:solidFill>
          <a:schemeClr val="tx1"/>
        </a:solidFill>
        <a:latin typeface="Arial Narrow" pitchFamily="34" charset="0"/>
        <a:ea typeface="+mn-ea"/>
        <a:cs typeface="+mn-cs"/>
      </a:defRPr>
    </a:lvl8pPr>
    <a:lvl9pPr marL="3657600" algn="l" defTabSz="914400" rtl="0" eaLnBrk="1" latinLnBrk="0" hangingPunct="1">
      <a:defRPr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orient="horz" pos="339">
          <p15:clr>
            <a:srgbClr val="A4A3A4"/>
          </p15:clr>
        </p15:guide>
        <p15:guide id="3" orient="horz" pos="530">
          <p15:clr>
            <a:srgbClr val="A4A3A4"/>
          </p15:clr>
        </p15:guide>
        <p15:guide id="4" orient="horz" pos="797">
          <p15:clr>
            <a:srgbClr val="A4A3A4"/>
          </p15:clr>
        </p15:guide>
        <p15:guide id="5" orient="horz" pos="4142">
          <p15:clr>
            <a:srgbClr val="A4A3A4"/>
          </p15:clr>
        </p15:guide>
        <p15:guide id="6" orient="horz" pos="922">
          <p15:clr>
            <a:srgbClr val="A4A3A4"/>
          </p15:clr>
        </p15:guide>
        <p15:guide id="7" orient="horz" pos="1092">
          <p15:clr>
            <a:srgbClr val="A4A3A4"/>
          </p15:clr>
        </p15:guide>
        <p15:guide id="8" orient="horz" pos="3905">
          <p15:clr>
            <a:srgbClr val="A4A3A4"/>
          </p15:clr>
        </p15:guide>
        <p15:guide id="9" pos="779">
          <p15:clr>
            <a:srgbClr val="A4A3A4"/>
          </p15:clr>
        </p15:guide>
        <p15:guide id="10" pos="523">
          <p15:clr>
            <a:srgbClr val="A4A3A4"/>
          </p15:clr>
        </p15:guide>
        <p15:guide id="11" pos="1704">
          <p15:clr>
            <a:srgbClr val="A4A3A4"/>
          </p15:clr>
        </p15:guide>
        <p15:guide id="12" pos="661">
          <p15:clr>
            <a:srgbClr val="A4A3A4"/>
          </p15:clr>
        </p15:guide>
        <p15:guide id="13" pos="4920">
          <p15:clr>
            <a:srgbClr val="A4A3A4"/>
          </p15:clr>
        </p15:guide>
        <p15:guide id="14" pos="5037">
          <p15:clr>
            <a:srgbClr val="A4A3A4"/>
          </p15:clr>
        </p15:guide>
        <p15:guide id="15" pos="187">
          <p15:clr>
            <a:srgbClr val="A4A3A4"/>
          </p15:clr>
        </p15:guide>
        <p15:guide id="16" pos="1818">
          <p15:clr>
            <a:srgbClr val="A4A3A4"/>
          </p15:clr>
        </p15:guide>
      </p15:sldGuideLst>
    </p:ext>
    <p:ext uri="{2D200454-40CA-4A62-9FC3-DE9A4176ACB9}">
      <p15:notesGuideLst xmlns:p15="http://schemas.microsoft.com/office/powerpoint/2012/main" xmlns="">
        <p15:guide id="1" orient="horz" pos="2832">
          <p15:clr>
            <a:srgbClr val="A4A3A4"/>
          </p15:clr>
        </p15:guide>
        <p15:guide id="2"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Employee" initials="" lastIdx="6" clrIdx="0"/>
  <p:cmAuthor id="1" name="Eli Bowen" initials="" lastIdx="7" clrIdx="1"/>
  <p:cmAuthor id="2" name="Joel Panchot" initials="" lastIdx="1" clrIdx="2"/>
  <p:cmAuthor id="3" name="Mark Johnson (MS Learning)"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CDE3"/>
    <a:srgbClr val="FF33CC"/>
    <a:srgbClr val="CC0000"/>
    <a:srgbClr val="97DFC1"/>
    <a:srgbClr val="FF0000"/>
    <a:srgbClr val="E8F6E4"/>
    <a:srgbClr val="EEEFD7"/>
    <a:srgbClr val="B39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83627" autoAdjust="0"/>
  </p:normalViewPr>
  <p:slideViewPr>
    <p:cSldViewPr snapToGrid="0">
      <p:cViewPr>
        <p:scale>
          <a:sx n="103" d="100"/>
          <a:sy n="103" d="100"/>
        </p:scale>
        <p:origin x="-1962" y="162"/>
      </p:cViewPr>
      <p:guideLst>
        <p:guide orient="horz"/>
        <p:guide orient="horz" pos="339"/>
        <p:guide orient="horz" pos="530"/>
        <p:guide orient="horz" pos="797"/>
        <p:guide orient="horz" pos="4142"/>
        <p:guide orient="horz" pos="922"/>
        <p:guide orient="horz" pos="1092"/>
        <p:guide orient="horz" pos="3905"/>
        <p:guide pos="779"/>
        <p:guide pos="523"/>
        <p:guide pos="1704"/>
        <p:guide pos="661"/>
        <p:guide pos="4920"/>
        <p:guide pos="5037"/>
        <p:guide pos="187"/>
        <p:guide pos="181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2544" y="-96"/>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49263"/>
          </a:xfrm>
          <a:prstGeom prst="rect">
            <a:avLst/>
          </a:prstGeom>
        </p:spPr>
        <p:txBody>
          <a:bodyPr vert="horz" lIns="91440" tIns="45720" rIns="91440" bIns="45720" rtlCol="0"/>
          <a:lstStyle>
            <a:lvl1pPr algn="l">
              <a:defRPr sz="1200"/>
            </a:lvl1pPr>
          </a:lstStyle>
          <a:p>
            <a:r>
              <a:rPr lang="en-US" dirty="0" smtClean="0"/>
              <a:t>Microsoft Developer &amp; Platform Evangelism</a:t>
            </a:r>
            <a:endParaRPr lang="en-US" dirty="0"/>
          </a:p>
        </p:txBody>
      </p:sp>
      <p:sp>
        <p:nvSpPr>
          <p:cNvPr id="3" name="Date Placeholder 2"/>
          <p:cNvSpPr>
            <a:spLocks noGrp="1"/>
          </p:cNvSpPr>
          <p:nvPr>
            <p:ph type="dt" sz="quarter" idx="1"/>
          </p:nvPr>
        </p:nvSpPr>
        <p:spPr>
          <a:xfrm>
            <a:off x="4022725" y="0"/>
            <a:ext cx="3078163" cy="449263"/>
          </a:xfrm>
          <a:prstGeom prst="rect">
            <a:avLst/>
          </a:prstGeom>
        </p:spPr>
        <p:txBody>
          <a:bodyPr vert="horz" lIns="91440" tIns="45720" rIns="91440" bIns="45720" rtlCol="0"/>
          <a:lstStyle>
            <a:lvl1pPr algn="r">
              <a:defRPr sz="1200"/>
            </a:lvl1pPr>
          </a:lstStyle>
          <a:p>
            <a:r>
              <a:rPr lang="en-US" dirty="0" smtClean="0"/>
              <a:t>Mar-2008</a:t>
            </a:r>
            <a:endParaRPr lang="en-US" dirty="0"/>
          </a:p>
        </p:txBody>
      </p:sp>
      <p:sp>
        <p:nvSpPr>
          <p:cNvPr id="5" name="Slide Number Placeholder 4"/>
          <p:cNvSpPr>
            <a:spLocks noGrp="1"/>
          </p:cNvSpPr>
          <p:nvPr>
            <p:ph type="sldNum" sz="quarter" idx="3"/>
          </p:nvPr>
        </p:nvSpPr>
        <p:spPr>
          <a:xfrm>
            <a:off x="4022725" y="8540750"/>
            <a:ext cx="3078163" cy="449263"/>
          </a:xfrm>
          <a:prstGeom prst="rect">
            <a:avLst/>
          </a:prstGeom>
        </p:spPr>
        <p:txBody>
          <a:bodyPr vert="horz" lIns="91440" tIns="45720" rIns="91440" bIns="45720" rtlCol="0" anchor="b"/>
          <a:lstStyle>
            <a:lvl1pPr algn="r">
              <a:defRPr sz="1200"/>
            </a:lvl1pPr>
          </a:lstStyle>
          <a:p>
            <a:fld id="{19F61BBC-16B1-4442-BA7C-F85759472EAE}" type="slidenum">
              <a:rPr lang="en-US" smtClean="0"/>
              <a:pPr/>
              <a:t>‹#›</a:t>
            </a:fld>
            <a:endParaRPr lang="en-US"/>
          </a:p>
        </p:txBody>
      </p:sp>
    </p:spTree>
    <p:extLst>
      <p:ext uri="{BB962C8B-B14F-4D97-AF65-F5344CB8AC3E}">
        <p14:creationId xmlns:p14="http://schemas.microsoft.com/office/powerpoint/2010/main" val="25636658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latin typeface="Arial" charset="0"/>
              </a:defRPr>
            </a:lvl1pPr>
          </a:lstStyle>
          <a:p>
            <a:endParaRPr lang="en-US"/>
          </a:p>
        </p:txBody>
      </p:sp>
      <p:sp>
        <p:nvSpPr>
          <p:cNvPr id="5123" name="Rectangle 3"/>
          <p:cNvSpPr>
            <a:spLocks noGrp="1" noChangeArrowheads="1"/>
          </p:cNvSpPr>
          <p:nvPr>
            <p:ph type="dt"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endParaRPr lang="en-US"/>
          </a:p>
        </p:txBody>
      </p:sp>
      <p:sp>
        <p:nvSpPr>
          <p:cNvPr id="5124" name="Rectangle 4"/>
          <p:cNvSpPr>
            <a:spLocks noGrp="1" noRot="1" noChangeAspect="1"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9613" y="4270375"/>
            <a:ext cx="5683250"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latin typeface="Arial" charset="0"/>
              </a:defRPr>
            </a:lvl1pPr>
          </a:lstStyle>
          <a:p>
            <a:endParaRPr lang="en-US"/>
          </a:p>
        </p:txBody>
      </p:sp>
      <p:sp>
        <p:nvSpPr>
          <p:cNvPr id="5127" name="Rectangle 7"/>
          <p:cNvSpPr>
            <a:spLocks noGrp="1" noChangeArrowheads="1"/>
          </p:cNvSpPr>
          <p:nvPr>
            <p:ph type="sldNum" sz="quarter" idx="5"/>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fld id="{F6DBDB4D-69A4-4917-A30B-B1318B72CF21}" type="slidenum">
              <a:rPr lang="en-US"/>
              <a:pPr/>
              <a:t>‹#›</a:t>
            </a:fld>
            <a:endParaRPr lang="en-US"/>
          </a:p>
        </p:txBody>
      </p:sp>
    </p:spTree>
    <p:extLst>
      <p:ext uri="{BB962C8B-B14F-4D97-AF65-F5344CB8AC3E}">
        <p14:creationId xmlns:p14="http://schemas.microsoft.com/office/powerpoint/2010/main" val="404228592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archdatamanagement.techtarget.com/definition/data"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earchoracle.techtarget.com/definition/distributed-database" TargetMode="External"/><Relationship Id="rId4" Type="http://schemas.openxmlformats.org/officeDocument/2006/relationships/hyperlink" Target="http://whatis.techtarget.com/definition/0,,sid9_gci212964,00.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DBDB4D-69A4-4917-A30B-B1318B72CF21}" type="slidenum">
              <a:rPr lang="en-US" smtClean="0"/>
              <a:pPr/>
              <a:t>1</a:t>
            </a:fld>
            <a:endParaRPr lang="en-US"/>
          </a:p>
        </p:txBody>
      </p:sp>
    </p:spTree>
    <p:extLst>
      <p:ext uri="{BB962C8B-B14F-4D97-AF65-F5344CB8AC3E}">
        <p14:creationId xmlns:p14="http://schemas.microsoft.com/office/powerpoint/2010/main" val="4215641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Peer-to-peer Replication</a:t>
            </a:r>
          </a:p>
          <a:p>
            <a:r>
              <a:rPr lang="en-US" dirty="0" smtClean="0"/>
              <a:t>Peer-to-peer replication provides a scale-out and high-availability solution by maintaining copies of data across multiple server instances, also referred to as </a:t>
            </a:r>
            <a:r>
              <a:rPr lang="en-US" i="1" dirty="0" smtClean="0"/>
              <a:t>nodes</a:t>
            </a:r>
            <a:r>
              <a:rPr lang="en-US" dirty="0" smtClean="0"/>
              <a:t>. Built on the foundation of transactional replication, peer-to-peer replication propagates </a:t>
            </a:r>
            <a:r>
              <a:rPr lang="en-US" dirty="0" err="1" smtClean="0"/>
              <a:t>transactionally</a:t>
            </a:r>
            <a:r>
              <a:rPr lang="en-US" dirty="0" smtClean="0"/>
              <a:t> consistent changes in near real-time. This enables applications that require scale-out of read operations to distribute the reads from clients across multiple nodes. Because data is maintained across the nodes in near real-time, peer-to-peer replication provides data redundancy, which increases the availability of data.</a:t>
            </a:r>
          </a:p>
          <a:p>
            <a:r>
              <a:rPr lang="en-US" b="1" dirty="0" smtClean="0"/>
              <a:t>Bidirectional Replication</a:t>
            </a:r>
          </a:p>
          <a:p>
            <a:r>
              <a:rPr lang="en-US" dirty="0" smtClean="0"/>
              <a:t>Bidirectional transactional replication is a specific transactional replication topology that allows two servers to exchange changes with each other: each server publishes data and then subscribes to a publication with the same data from the other server. The </a:t>
            </a:r>
            <a:r>
              <a:rPr lang="en-US" b="1" dirty="0" smtClean="0"/>
              <a:t>@</a:t>
            </a:r>
            <a:r>
              <a:rPr lang="en-US" b="1" dirty="0" err="1" smtClean="0"/>
              <a:t>loopback_detection</a:t>
            </a:r>
            <a:r>
              <a:rPr lang="en-US" dirty="0" smtClean="0"/>
              <a:t> parameter of </a:t>
            </a:r>
            <a:r>
              <a:rPr lang="en-US" dirty="0" err="1" smtClean="0"/>
              <a:t>sp_addsubscription</a:t>
            </a:r>
            <a:r>
              <a:rPr lang="en-US" dirty="0" smtClean="0"/>
              <a:t> (Transact-SQL) is set to TRUE to ensure that changes are only sent to the Subscriber and do not result in the change being sent back to the Publisher.</a:t>
            </a:r>
          </a:p>
          <a:p>
            <a:r>
              <a:rPr lang="en-US" dirty="0" smtClean="0"/>
              <a:t>Transactional replication tracks changes through the SQL Server transaction log</a:t>
            </a:r>
          </a:p>
          <a:p>
            <a:r>
              <a:rPr lang="en-US" b="1" dirty="0" smtClean="0"/>
              <a:t>Merge Replication</a:t>
            </a:r>
          </a:p>
          <a:p>
            <a:r>
              <a:rPr lang="en-US" dirty="0" smtClean="0"/>
              <a:t>Merge replication allows various sites to work autonomously and later merge updates into a single, uniform result.</a:t>
            </a:r>
          </a:p>
          <a:p>
            <a:r>
              <a:rPr lang="en-US" dirty="0" smtClean="0"/>
              <a:t>Merge Replication is complex, but provides the means to implement part of a high-availability system, as well as its original purpose of serving mobile and disconnected users. It is designed for cases where the publishers are not in constant communication with the subscribers. After the initial snapshot synchronization, subsequent changes are tracked locally with triggers, and the databases are merged when in contact, using a series of rules to resolve all possible conflicts.</a:t>
            </a:r>
          </a:p>
          <a:p>
            <a:r>
              <a:rPr lang="en-US" dirty="0" smtClean="0"/>
              <a:t>Merge replication is used when several Subscribers might need to update the same data at various times and propagate those changes back to the Publisher and hence to other Subscribers. It is also required in applications that involve Subscribers receiving data, making changes offline, and finally reconnecting with the publisher to synchronize changes with the Publisher and other Subscribers.</a:t>
            </a:r>
          </a:p>
          <a:p>
            <a:r>
              <a:rPr lang="en-US" dirty="0" smtClean="0"/>
              <a:t>To make this possible, each Subscriber requires a different partition of data and there has to be a set of rules to determine how every conflict that takes place in the update of the data is detected and resolved. These conflicts occur when the data is merged because there can be no 'locking' and so the same data may have been updated by the Publisher and by more than one Subscriber.</a:t>
            </a:r>
          </a:p>
          <a:p>
            <a:r>
              <a:rPr lang="en-US" dirty="0" smtClean="0"/>
              <a:t>Merge Replication does not use transactions. Merge replication uses a set of conflict-resolution rules to deal with all the problems that occur when two databases alter the same data in different ways, before updating the subscribers with a 'consensus' version. It normally works on a row-by-row basis but can group rows of related information into a logical record. One can specify the order in which 'articles' are processed during </a:t>
            </a:r>
            <a:r>
              <a:rPr lang="en-US" dirty="0" err="1" smtClean="0"/>
              <a:t>synchronisation</a:t>
            </a:r>
            <a:r>
              <a:rPr lang="en-US" dirty="0" smtClean="0"/>
              <a:t>.</a:t>
            </a:r>
          </a:p>
          <a:p>
            <a:r>
              <a:rPr lang="en-US" dirty="0" smtClean="0"/>
              <a:t>Merge replication tracks changes through triggers and metadata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11</a:t>
            </a:fld>
            <a:endParaRPr lang="en-US"/>
          </a:p>
        </p:txBody>
      </p:sp>
    </p:spTree>
    <p:extLst>
      <p:ext uri="{BB962C8B-B14F-4D97-AF65-F5344CB8AC3E}">
        <p14:creationId xmlns:p14="http://schemas.microsoft.com/office/powerpoint/2010/main" val="731178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extLst>
      <p:ext uri="{BB962C8B-B14F-4D97-AF65-F5344CB8AC3E}">
        <p14:creationId xmlns:p14="http://schemas.microsoft.com/office/powerpoint/2010/main" val="1460106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BBAD20FD-4C3A-43A1-8A44-CBEA4A3DDE39}" type="slidenum">
              <a:rPr lang="en-US" smtClean="0">
                <a:latin typeface="Arial" pitchFamily="34" charset="0"/>
              </a:rPr>
              <a:pPr/>
              <a:t>13</a:t>
            </a:fld>
            <a:endParaRPr lang="en-US" smtClean="0">
              <a:latin typeface="Arial" pitchFamily="34" charset="0"/>
            </a:endParaRPr>
          </a:p>
        </p:txBody>
      </p:sp>
    </p:spTree>
    <p:extLst>
      <p:ext uri="{BB962C8B-B14F-4D97-AF65-F5344CB8AC3E}">
        <p14:creationId xmlns:p14="http://schemas.microsoft.com/office/powerpoint/2010/main" val="4176934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025EF2-D771-4159-9FB3-5E414E23F04A}" type="slidenum">
              <a:rPr lang="en-US"/>
              <a:pPr/>
              <a:t>14</a:t>
            </a:fld>
            <a:endParaRPr lang="en-US"/>
          </a:p>
        </p:txBody>
      </p:sp>
      <p:sp>
        <p:nvSpPr>
          <p:cNvPr id="645122" name="Rectangle 2"/>
          <p:cNvSpPr>
            <a:spLocks noGrp="1" noRot="1" noChangeAspect="1" noChangeArrowheads="1" noTextEdit="1"/>
          </p:cNvSpPr>
          <p:nvPr>
            <p:ph type="sldImg"/>
          </p:nvPr>
        </p:nvSpPr>
        <p:spPr>
          <a:ln/>
        </p:spPr>
      </p:sp>
      <p:sp>
        <p:nvSpPr>
          <p:cNvPr id="64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1224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dirty="0" smtClean="0"/>
              <a:t>Defining replication is easy. The basic idea is that you want to copy data from one server to another, automatically or synchronize data from multiple servers. SQL Server Replication can do that for you.</a:t>
            </a:r>
          </a:p>
          <a:p>
            <a:r>
              <a:rPr lang="en-US" dirty="0" smtClean="0"/>
              <a:t>While the concept of replication is simple, several functions are involved, such as collecting the data, defining the conditions for moving the data and finally, moving the data.</a:t>
            </a:r>
          </a:p>
          <a:p>
            <a:r>
              <a:rPr lang="en-US" dirty="0" smtClean="0"/>
              <a:t>These functions can be installed on different servers or on the same system, but the processes they use will be the same regardless of where they are installed.</a:t>
            </a:r>
          </a:p>
          <a:p>
            <a:endParaRPr lang="en-US" dirty="0" smtClean="0"/>
          </a:p>
          <a:p>
            <a:r>
              <a:rPr lang="en-US" dirty="0" smtClean="0"/>
              <a:t>Database replication is the frequent electronic copying </a:t>
            </a:r>
            <a:r>
              <a:rPr lang="en-US" dirty="0" smtClean="0">
                <a:hlinkClick r:id="rId3"/>
              </a:rPr>
              <a:t>data</a:t>
            </a:r>
            <a:r>
              <a:rPr lang="en-US" dirty="0" smtClean="0"/>
              <a:t> from a database in one computer or </a:t>
            </a:r>
            <a:r>
              <a:rPr lang="en-US" dirty="0" smtClean="0">
                <a:hlinkClick r:id="rId4"/>
              </a:rPr>
              <a:t>server</a:t>
            </a:r>
            <a:r>
              <a:rPr lang="en-US" dirty="0" smtClean="0"/>
              <a:t> to a database in another so that all users share the same level of information. The result is a </a:t>
            </a:r>
            <a:r>
              <a:rPr lang="en-US" dirty="0" smtClean="0">
                <a:hlinkClick r:id="rId5"/>
              </a:rPr>
              <a:t>replicated database</a:t>
            </a:r>
            <a:r>
              <a:rPr lang="en-US" dirty="0" smtClean="0"/>
              <a:t> which users can access data relevant to their tasks without interfering with the work of others.</a:t>
            </a:r>
          </a:p>
          <a:p>
            <a:endParaRPr lang="en-US" dirty="0"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BBAD20FD-4C3A-43A1-8A44-CBEA4A3DDE39}" type="slidenum">
              <a:rPr lang="en-US" smtClean="0">
                <a:latin typeface="Arial" pitchFamily="34" charset="0"/>
              </a:rPr>
              <a:pPr/>
              <a:t>3</a:t>
            </a:fld>
            <a:endParaRPr lang="en-US" smtClean="0">
              <a:latin typeface="Arial" pitchFamily="34" charset="0"/>
            </a:endParaRPr>
          </a:p>
        </p:txBody>
      </p:sp>
    </p:spTree>
    <p:extLst>
      <p:ext uri="{BB962C8B-B14F-4D97-AF65-F5344CB8AC3E}">
        <p14:creationId xmlns:p14="http://schemas.microsoft.com/office/powerpoint/2010/main" val="3003924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SQL Server replication allows database administrators to distribute data to various servers throughout an organization. You may wish to implement replication in your organization for a number of reasons, such as:</a:t>
            </a:r>
          </a:p>
          <a:p>
            <a:pPr lvl="0"/>
            <a:endParaRPr lang="en-US" b="1" dirty="0" smtClean="0"/>
          </a:p>
          <a:p>
            <a:pPr lvl="0"/>
            <a:r>
              <a:rPr lang="en-US" b="1" dirty="0" smtClean="0"/>
              <a:t>Load balancing</a:t>
            </a:r>
            <a:r>
              <a:rPr lang="en-US" dirty="0" smtClean="0"/>
              <a:t>. Replication allows you to disseminate your data to a number of servers and then distribute the query load among those servers.</a:t>
            </a:r>
          </a:p>
          <a:p>
            <a:pPr lvl="0"/>
            <a:r>
              <a:rPr lang="en-US" b="1" dirty="0" smtClean="0"/>
              <a:t>Offline processing</a:t>
            </a:r>
            <a:r>
              <a:rPr lang="en-US" dirty="0" smtClean="0"/>
              <a:t>. You may wish to manipulate data from your database on a machine that is not always connected to the network.</a:t>
            </a:r>
          </a:p>
          <a:p>
            <a:r>
              <a:rPr lang="en-US" b="1" dirty="0" smtClean="0"/>
              <a:t>Redundancy</a:t>
            </a:r>
            <a:r>
              <a:rPr lang="en-US" dirty="0" smtClean="0"/>
              <a:t>. Replication allows you to build a fail-over database server that’s ready to pick up the processing load in a moment’s notice.</a:t>
            </a:r>
          </a:p>
          <a:p>
            <a:endParaRPr lang="en-US" dirty="0" smtClean="0"/>
          </a:p>
          <a:p>
            <a:r>
              <a:rPr lang="en-US" dirty="0" smtClean="0"/>
              <a:t>Examples of the use of replication within an application could be</a:t>
            </a:r>
          </a:p>
          <a:p>
            <a:endParaRPr lang="en-US" dirty="0" smtClean="0"/>
          </a:p>
          <a:p>
            <a:r>
              <a:rPr lang="en-US" dirty="0" smtClean="0"/>
              <a:t>Distributing data 'owned' by a particular application to other applications that are 'consumers' of that data. (For example, sales records to reporting services, manufacturing stock levels to purchasing systems.) </a:t>
            </a:r>
          </a:p>
          <a:p>
            <a:r>
              <a:rPr lang="en-US" dirty="0" smtClean="0"/>
              <a:t>Creating several instances of a database to distribute load on it </a:t>
            </a:r>
          </a:p>
          <a:p>
            <a:r>
              <a:rPr lang="en-US" dirty="0" smtClean="0"/>
              <a:t>Updating a central database with information from a number of remote Laptops that might be only partially connected, and to </a:t>
            </a:r>
            <a:r>
              <a:rPr lang="en-US" dirty="0" err="1" smtClean="0"/>
              <a:t>resynchronise</a:t>
            </a:r>
            <a:r>
              <a:rPr lang="en-US" dirty="0" smtClean="0"/>
              <a:t> the laptops. </a:t>
            </a:r>
          </a:p>
          <a:p>
            <a:endParaRPr lang="en-US" dirty="0" smtClean="0"/>
          </a:p>
          <a:p>
            <a:r>
              <a:rPr lang="en-US" dirty="0" smtClean="0"/>
              <a:t>Other reasons may be…</a:t>
            </a:r>
          </a:p>
          <a:p>
            <a:pPr rtl="0"/>
            <a:endParaRPr lang="en-US" dirty="0" smtClean="0"/>
          </a:p>
          <a:p>
            <a:pPr rtl="0"/>
            <a:r>
              <a:rPr lang="en-US" dirty="0" smtClean="0"/>
              <a:t>Separating OLTP applications from read-intensive applications such as online analytical processing (OLAP) databases, data marts, or data warehouses.</a:t>
            </a:r>
          </a:p>
          <a:p>
            <a:pPr rtl="0"/>
            <a:endParaRPr lang="en-US" dirty="0" smtClean="0"/>
          </a:p>
          <a:p>
            <a:pPr rtl="0"/>
            <a:r>
              <a:rPr lang="en-US" dirty="0" smtClean="0"/>
              <a:t>Replication is one choice for standby server strategy. Other choices in SQL Server include log shipping and failover clustering, which provide copies of data in case of server failure.</a:t>
            </a:r>
          </a:p>
          <a:p>
            <a:pPr rtl="0"/>
            <a:endParaRPr lang="en-US" dirty="0" smtClean="0"/>
          </a:p>
          <a:p>
            <a:pPr rtl="0"/>
            <a:endParaRPr lang="en-US" dirty="0" smtClean="0"/>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4</a:t>
            </a:fld>
            <a:endParaRPr lang="en-US"/>
          </a:p>
        </p:txBody>
      </p:sp>
    </p:spTree>
    <p:extLst>
      <p:ext uri="{BB962C8B-B14F-4D97-AF65-F5344CB8AC3E}">
        <p14:creationId xmlns:p14="http://schemas.microsoft.com/office/powerpoint/2010/main" val="67728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5886" lvl="1" indent="-349415" algn="just">
              <a:spcBef>
                <a:spcPct val="20000"/>
              </a:spcBef>
              <a:buFont typeface="Arial" pitchFamily="34" charset="0"/>
              <a:buChar char="•"/>
            </a:pPr>
            <a:r>
              <a:rPr lang="en-US" sz="2000" dirty="0" smtClean="0"/>
              <a:t>Also, when we think about using SQL Server replication, there are other technologies available which one can use. E.g.:</a:t>
            </a:r>
          </a:p>
          <a:p>
            <a:pPr marL="355886" lvl="1" indent="-349415" algn="just">
              <a:spcBef>
                <a:spcPct val="20000"/>
              </a:spcBef>
              <a:buFont typeface="Arial" pitchFamily="34" charset="0"/>
              <a:buChar char="•"/>
            </a:pPr>
            <a:endParaRPr lang="en-US" sz="2000" dirty="0" smtClean="0"/>
          </a:p>
          <a:p>
            <a:pPr marL="355886" lvl="1" indent="-349415" algn="just">
              <a:spcBef>
                <a:spcPct val="20000"/>
              </a:spcBef>
              <a:buFontTx/>
              <a:buChar char="-"/>
            </a:pPr>
            <a:r>
              <a:rPr lang="en-US" sz="2000" dirty="0" smtClean="0"/>
              <a:t>Clustering</a:t>
            </a:r>
          </a:p>
          <a:p>
            <a:pPr marL="355886" lvl="1" indent="-349415" algn="just">
              <a:spcBef>
                <a:spcPct val="20000"/>
              </a:spcBef>
              <a:buFontTx/>
              <a:buChar char="-"/>
            </a:pPr>
            <a:r>
              <a:rPr lang="en-US" sz="2000" dirty="0" smtClean="0"/>
              <a:t>Log-Shipping</a:t>
            </a:r>
          </a:p>
          <a:p>
            <a:pPr marL="355886" lvl="1" indent="-349415" algn="just">
              <a:spcBef>
                <a:spcPct val="20000"/>
              </a:spcBef>
              <a:buFontTx/>
              <a:buChar char="-"/>
            </a:pPr>
            <a:r>
              <a:rPr lang="en-US" sz="2000" dirty="0" smtClean="0"/>
              <a:t>Database mirroring etc.</a:t>
            </a:r>
          </a:p>
          <a:p>
            <a:pPr marL="355886" lvl="1" indent="-349415" algn="just">
              <a:spcBef>
                <a:spcPct val="20000"/>
              </a:spcBef>
              <a:buFontTx/>
              <a:buChar char="-"/>
            </a:pPr>
            <a:endParaRPr lang="en-US" sz="2000" dirty="0" smtClean="0"/>
          </a:p>
          <a:p>
            <a:pPr marL="355886" lvl="1" indent="-349415" algn="just">
              <a:spcBef>
                <a:spcPct val="20000"/>
              </a:spcBef>
            </a:pPr>
            <a:r>
              <a:rPr lang="en-US" sz="2000" dirty="0" smtClean="0"/>
              <a:t>So let us have a look at these technologies and compare them based on some of the important </a:t>
            </a:r>
            <a:r>
              <a:rPr lang="en-US" sz="2000" dirty="0" err="1" smtClean="0"/>
              <a:t>featuers</a:t>
            </a:r>
            <a:r>
              <a:rPr lang="en-US" sz="2000" dirty="0" smtClean="0"/>
              <a:t>.</a:t>
            </a:r>
          </a:p>
          <a:p>
            <a:pPr marL="355886" lvl="1" indent="-349415" algn="just">
              <a:spcBef>
                <a:spcPct val="20000"/>
              </a:spcBef>
            </a:pPr>
            <a:r>
              <a:rPr lang="en-US" sz="2000" dirty="0" smtClean="0"/>
              <a:t>&lt;table description&gt;</a:t>
            </a:r>
          </a:p>
          <a:p>
            <a:pPr marL="355886" lvl="1" indent="-349415" algn="just">
              <a:spcBef>
                <a:spcPct val="20000"/>
              </a:spcBef>
            </a:pPr>
            <a:endParaRPr lang="en-US" sz="2000" dirty="0" smtClean="0"/>
          </a:p>
          <a:p>
            <a:pPr marL="355886" lvl="1" indent="-349415" algn="just">
              <a:spcBef>
                <a:spcPct val="20000"/>
              </a:spcBef>
            </a:pPr>
            <a:r>
              <a:rPr lang="en-US" sz="2000" dirty="0" smtClean="0"/>
              <a:t>Based on this table, we see that each technology has its own pros and cons and you may have to take decision based on your requirement.</a:t>
            </a:r>
          </a:p>
          <a:p>
            <a:pPr marL="355886" lvl="1" indent="-349415" algn="just">
              <a:spcBef>
                <a:spcPct val="20000"/>
              </a:spcBef>
            </a:pPr>
            <a:endParaRPr lang="en-US" sz="2000" dirty="0" smtClean="0"/>
          </a:p>
          <a:p>
            <a:pPr marL="355886" lvl="1" indent="-349415" algn="just">
              <a:spcBef>
                <a:spcPct val="20000"/>
              </a:spcBef>
            </a:pPr>
            <a:r>
              <a:rPr lang="en-US" sz="2000" dirty="0" smtClean="0"/>
              <a:t> </a:t>
            </a:r>
          </a:p>
          <a:p>
            <a:pPr marL="355886" lvl="1" indent="-349415" algn="just">
              <a:spcBef>
                <a:spcPct val="20000"/>
              </a:spcBef>
              <a:buFont typeface="Arial" pitchFamily="34" charset="0"/>
              <a:buChar char="•"/>
            </a:pPr>
            <a:r>
              <a:rPr lang="en-US" sz="2000" dirty="0" smtClean="0"/>
              <a:t>With organizations supporting diverse hardware and software applications in distributed environments, it becomes necessary to store data redundantly. Moreover, different applications have different needs for autonomy and data consistency.</a:t>
            </a:r>
          </a:p>
          <a:p>
            <a:pPr marL="355886" lvl="1" indent="-349415" algn="just">
              <a:spcBef>
                <a:spcPct val="20000"/>
              </a:spcBef>
            </a:pPr>
            <a:r>
              <a:rPr lang="en-US" sz="2000" dirty="0" smtClean="0"/>
              <a:t>	Replication is a solution for a distributed data environment when you need to:. </a:t>
            </a:r>
          </a:p>
          <a:p>
            <a:pPr marL="690742" lvl="2" indent="-349415" algn="just">
              <a:spcBef>
                <a:spcPct val="20000"/>
              </a:spcBef>
              <a:buFont typeface="Arial" pitchFamily="34" charset="0"/>
              <a:buChar char="•"/>
            </a:pPr>
            <a:endParaRPr lang="en-US" sz="800" dirty="0" smtClean="0"/>
          </a:p>
          <a:p>
            <a:pPr marL="690742" lvl="2" indent="-349415" algn="just">
              <a:spcBef>
                <a:spcPct val="20000"/>
              </a:spcBef>
              <a:spcAft>
                <a:spcPts val="408"/>
              </a:spcAft>
              <a:buFont typeface="Arial" pitchFamily="34" charset="0"/>
              <a:buChar char="•"/>
            </a:pPr>
            <a:r>
              <a:rPr lang="en-US" sz="1800" dirty="0" smtClean="0"/>
              <a:t>Copy and distribute data to one or more sites. </a:t>
            </a:r>
          </a:p>
          <a:p>
            <a:pPr marL="690742" lvl="2" indent="-349415" algn="just">
              <a:spcBef>
                <a:spcPct val="20000"/>
              </a:spcBef>
              <a:spcAft>
                <a:spcPts val="408"/>
              </a:spcAft>
              <a:buFont typeface="Arial" pitchFamily="34" charset="0"/>
              <a:buChar char="•"/>
            </a:pPr>
            <a:r>
              <a:rPr lang="en-US" sz="1800" dirty="0" smtClean="0"/>
              <a:t>Distribute copies of data on a scheduled basis.</a:t>
            </a:r>
          </a:p>
          <a:p>
            <a:pPr marL="690742" lvl="2" indent="-349415" algn="just">
              <a:spcBef>
                <a:spcPct val="20000"/>
              </a:spcBef>
              <a:spcAft>
                <a:spcPts val="408"/>
              </a:spcAft>
              <a:buFont typeface="Arial" pitchFamily="34" charset="0"/>
              <a:buChar char="•"/>
            </a:pPr>
            <a:r>
              <a:rPr lang="en-US" sz="1800" dirty="0" smtClean="0"/>
              <a:t>Distribute data changes to other servers.</a:t>
            </a:r>
          </a:p>
          <a:p>
            <a:pPr marL="690742" lvl="2" indent="-349415" algn="just">
              <a:spcBef>
                <a:spcPct val="20000"/>
              </a:spcBef>
              <a:spcAft>
                <a:spcPts val="408"/>
              </a:spcAft>
              <a:buFont typeface="Arial" pitchFamily="34" charset="0"/>
              <a:buChar char="•"/>
            </a:pPr>
            <a:r>
              <a:rPr lang="en-US" sz="1800" dirty="0" smtClean="0"/>
              <a:t>Allow multiple users and sites to make changes then merge the data modifications together, potentially identifying and resolving conflicts.</a:t>
            </a:r>
          </a:p>
          <a:p>
            <a:pPr marL="690742" lvl="2" indent="-349415" algn="just">
              <a:spcBef>
                <a:spcPct val="20000"/>
              </a:spcBef>
              <a:spcAft>
                <a:spcPts val="408"/>
              </a:spcAft>
              <a:buFont typeface="Arial" pitchFamily="34" charset="0"/>
              <a:buChar char="•"/>
            </a:pPr>
            <a:r>
              <a:rPr lang="en-US" sz="1800" dirty="0" smtClean="0"/>
              <a:t>Build data applications that need to be used in online and offline environments.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5</a:t>
            </a:fld>
            <a:endParaRPr lang="en-US"/>
          </a:p>
        </p:txBody>
      </p:sp>
    </p:spTree>
    <p:extLst>
      <p:ext uri="{BB962C8B-B14F-4D97-AF65-F5344CB8AC3E}">
        <p14:creationId xmlns:p14="http://schemas.microsoft.com/office/powerpoint/2010/main" val="119776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So the different components which are used in a replication can be:</a:t>
            </a:r>
          </a:p>
          <a:p>
            <a:pPr defTabSz="931774"/>
            <a:endParaRPr lang="en-US" dirty="0" smtClean="0"/>
          </a:p>
          <a:p>
            <a:pPr defTabSz="931774"/>
            <a:r>
              <a:rPr lang="en-US" dirty="0" smtClean="0"/>
              <a:t>So if we see, Replication is a set of technologies for copying and distributing data and database objects from one database to another and then synchronizing between databases to maintain consistency. Using replication, you can distribute data to different locations and to remote or mobile users over local and wide area networks, dial-up connections, wireless connections, and the Internet.</a:t>
            </a:r>
          </a:p>
          <a:p>
            <a:pPr defTabSz="931774"/>
            <a:endParaRPr lang="en-US" dirty="0" smtClean="0"/>
          </a:p>
          <a:p>
            <a:pPr defTabSz="931774"/>
            <a:endParaRPr lang="en-US" dirty="0" smtClean="0"/>
          </a:p>
          <a:p>
            <a:pPr defTabSz="931774"/>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6</a:t>
            </a:fld>
            <a:endParaRPr lang="en-US"/>
          </a:p>
        </p:txBody>
      </p:sp>
    </p:spTree>
    <p:extLst>
      <p:ext uri="{BB962C8B-B14F-4D97-AF65-F5344CB8AC3E}">
        <p14:creationId xmlns:p14="http://schemas.microsoft.com/office/powerpoint/2010/main" val="1807520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Arial" pitchFamily="34" charset="0"/>
              <a:buNone/>
            </a:pPr>
            <a:r>
              <a:rPr lang="en-US" dirty="0" smtClean="0"/>
              <a:t>Replication uses a publishing industry metaphor to represent the components in a replication topology.  It is helpful to think of Microsoft SQL Server replication in terms of a magazine:</a:t>
            </a:r>
          </a:p>
          <a:p>
            <a:pPr lvl="2">
              <a:buFont typeface="Arial" pitchFamily="34" charset="0"/>
              <a:buChar char="•"/>
            </a:pPr>
            <a:r>
              <a:rPr lang="en-US" dirty="0" smtClean="0"/>
              <a:t>  A magazine publisher produces one or more publications</a:t>
            </a:r>
          </a:p>
          <a:p>
            <a:pPr lvl="2">
              <a:buFont typeface="Arial" pitchFamily="34" charset="0"/>
              <a:buChar char="•"/>
            </a:pPr>
            <a:r>
              <a:rPr lang="en-US" dirty="0" smtClean="0"/>
              <a:t>  A publication contains articles</a:t>
            </a:r>
          </a:p>
          <a:p>
            <a:pPr lvl="2">
              <a:buFont typeface="Arial" pitchFamily="34" charset="0"/>
              <a:buChar char="•"/>
            </a:pPr>
            <a:r>
              <a:rPr lang="en-US" dirty="0" smtClean="0"/>
              <a:t>  The publisher either distributes the magazine directly or uses a distributor</a:t>
            </a:r>
          </a:p>
          <a:p>
            <a:pPr lvl="2">
              <a:buFont typeface="Arial" pitchFamily="34" charset="0"/>
              <a:buChar char="•"/>
            </a:pPr>
            <a:r>
              <a:rPr lang="en-US" dirty="0" smtClean="0"/>
              <a:t>  Subscribers receive publications to which they have subscribed with the help of replication agents.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7</a:t>
            </a:fld>
            <a:endParaRPr lang="en-US"/>
          </a:p>
        </p:txBody>
      </p:sp>
    </p:spTree>
    <p:extLst>
      <p:ext uri="{BB962C8B-B14F-4D97-AF65-F5344CB8AC3E}">
        <p14:creationId xmlns:p14="http://schemas.microsoft.com/office/powerpoint/2010/main" val="3919795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b="1" dirty="0" smtClean="0"/>
              <a:t>Publisher</a:t>
            </a:r>
          </a:p>
          <a:p>
            <a:r>
              <a:rPr lang="en-US" dirty="0" smtClean="0"/>
              <a:t>The Publisher is a database instance that makes data available to other locations through replication. The Publisher can have one or more publications, each defining a logically related set of objects and data to replicate. Any given replication scheme may have one or more publishers.</a:t>
            </a:r>
          </a:p>
          <a:p>
            <a:endParaRPr lang="en-US" dirty="0" smtClean="0"/>
          </a:p>
          <a:p>
            <a:r>
              <a:rPr lang="en-US" b="1" dirty="0" smtClean="0"/>
              <a:t>Distributor</a:t>
            </a:r>
            <a:r>
              <a:rPr lang="en-US" dirty="0" smtClean="0"/>
              <a:t/>
            </a:r>
            <a:br>
              <a:rPr lang="en-US" dirty="0" smtClean="0"/>
            </a:br>
            <a:r>
              <a:rPr lang="en-US" dirty="0" smtClean="0"/>
              <a:t>The Distributor is a database instance that acts as a store for replication specific data associated with one or more Publishers. Each Publisher is associated with a single database (known as a distribution database) at the Distributor. The distribution database stores replication status data, metadata about the publication, and</a:t>
            </a:r>
            <a:r>
              <a:rPr lang="en-US" baseline="0" dirty="0" smtClean="0"/>
              <a:t> </a:t>
            </a:r>
            <a:r>
              <a:rPr lang="en-US" dirty="0" smtClean="0"/>
              <a:t>acts as a queue for data moving from the Publisher to the Subscribers. In many cases, a single database server instance acts as both the Publisher and the Distributor. This is known as a </a:t>
            </a:r>
            <a:r>
              <a:rPr lang="en-US" i="1" dirty="0" smtClean="0"/>
              <a:t>local Distributor</a:t>
            </a:r>
            <a:r>
              <a:rPr lang="en-US" dirty="0" smtClean="0"/>
              <a:t>. When the Publisher and the Distributor are configured on separate database server instances, the Distributor is known as a </a:t>
            </a:r>
            <a:r>
              <a:rPr lang="en-US" i="1" dirty="0" smtClean="0"/>
              <a:t>remote Distributor</a:t>
            </a:r>
            <a:r>
              <a:rPr lang="en-US" dirty="0" smtClean="0"/>
              <a:t>.</a:t>
            </a:r>
          </a:p>
          <a:p>
            <a:endParaRPr lang="en-US" dirty="0" smtClean="0"/>
          </a:p>
          <a:p>
            <a:r>
              <a:rPr lang="en-US" dirty="0" smtClean="0"/>
              <a:t>A publisher</a:t>
            </a:r>
            <a:r>
              <a:rPr lang="en-US" baseline="0" dirty="0" smtClean="0"/>
              <a:t> can have only one distributor</a:t>
            </a:r>
          </a:p>
          <a:p>
            <a:endParaRPr lang="en-US" b="1" dirty="0" smtClean="0"/>
          </a:p>
          <a:p>
            <a:r>
              <a:rPr lang="en-US" b="1" dirty="0" smtClean="0"/>
              <a:t>Subscribers</a:t>
            </a:r>
            <a:r>
              <a:rPr lang="en-US" dirty="0" smtClean="0"/>
              <a:t> are database servers that wish to receive updates from the Publisher when data is modified. Data can be updated at the Subscribers</a:t>
            </a:r>
            <a:r>
              <a:rPr lang="en-US" baseline="0" dirty="0" smtClean="0"/>
              <a:t> in case of Merge replication or Updatable Transactional Subscriptions.</a:t>
            </a:r>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8</a:t>
            </a:fld>
            <a:endParaRPr lang="en-US"/>
          </a:p>
        </p:txBody>
      </p:sp>
    </p:spTree>
    <p:extLst>
      <p:ext uri="{BB962C8B-B14F-4D97-AF65-F5344CB8AC3E}">
        <p14:creationId xmlns:p14="http://schemas.microsoft.com/office/powerpoint/2010/main" val="1863188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Replication Agents: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Replication uses a number of standalone programs, called agents, to carry out the tasks associated with tracking changes and distributing data. By default, replication agents run as jobs scheduled under SQL Server Agent, and SQL Server Agent must be running for the jobs to run. Replication agents can also be run from the command line and by applications that use Replication Management Objects (RMO). Replication agents can be administered from SQL Server Replication Monitor and SQL Server Management Studio.</a:t>
            </a:r>
          </a:p>
          <a:p>
            <a:endParaRPr lang="en-US" dirty="0" smtClean="0"/>
          </a:p>
          <a:p>
            <a:r>
              <a:rPr lang="en-US" dirty="0" smtClean="0"/>
              <a:t>There</a:t>
            </a:r>
            <a:r>
              <a:rPr lang="en-US" baseline="0" dirty="0" smtClean="0"/>
              <a:t> are different types of </a:t>
            </a:r>
            <a:r>
              <a:rPr lang="en-US" baseline="0" dirty="0" err="1" smtClean="0"/>
              <a:t>replicaiton</a:t>
            </a:r>
            <a:r>
              <a:rPr lang="en-US" baseline="0" dirty="0" smtClean="0"/>
              <a:t> agents being used (depending upon the type of </a:t>
            </a:r>
            <a:r>
              <a:rPr lang="en-US" baseline="0" dirty="0" err="1" smtClean="0"/>
              <a:t>replicaiton</a:t>
            </a:r>
            <a:r>
              <a:rPr lang="en-US" baseline="0" dirty="0" smtClean="0"/>
              <a:t> we are setting up). They are Snapshot Agent, </a:t>
            </a:r>
            <a:r>
              <a:rPr lang="en-US" baseline="0" dirty="0" err="1" smtClean="0"/>
              <a:t>Logreader</a:t>
            </a:r>
            <a:r>
              <a:rPr lang="en-US" baseline="0" dirty="0" smtClean="0"/>
              <a:t> Agent, Distribution Agent, Merge Agent and Queue Reader Agent. We will be talking about these agents in details in coming up videos as and when they are being used.</a:t>
            </a:r>
          </a:p>
          <a:p>
            <a:endParaRPr lang="en-US" baseline="0" dirty="0" smtClean="0"/>
          </a:p>
          <a:p>
            <a:r>
              <a:rPr lang="en-US" b="1" dirty="0" smtClean="0"/>
              <a:t>Publication</a:t>
            </a:r>
          </a:p>
          <a:p>
            <a:r>
              <a:rPr lang="en-US" dirty="0" smtClean="0"/>
              <a:t>A publication</a:t>
            </a:r>
            <a:r>
              <a:rPr lang="en-US" baseline="0" dirty="0" smtClean="0"/>
              <a:t> contains one or multiple articles (tables, stored procedures, </a:t>
            </a:r>
            <a:r>
              <a:rPr lang="en-US" baseline="0" dirty="0" err="1" smtClean="0"/>
              <a:t>viewes</a:t>
            </a:r>
            <a:r>
              <a:rPr lang="en-US" baseline="0" dirty="0" smtClean="0"/>
              <a:t> </a:t>
            </a:r>
            <a:r>
              <a:rPr lang="en-US" baseline="0" dirty="0" err="1" smtClean="0"/>
              <a:t>etc</a:t>
            </a:r>
            <a:r>
              <a:rPr lang="en-US" baseline="0" dirty="0" smtClean="0"/>
              <a:t>) which needs to be moved to the Subscriber server. A Publication resides on the publisher server and can be altered at a later stage as well (which includes adding or dropping articles). This activity may require re-generation of Snapshot depending upon the change we are making in the publication.</a:t>
            </a:r>
            <a:endParaRPr lang="en-US" dirty="0" smtClean="0"/>
          </a:p>
          <a:p>
            <a:endParaRPr lang="en-US" baseline="0" dirty="0" smtClean="0"/>
          </a:p>
          <a:p>
            <a:endParaRPr lang="en-US" dirty="0" smtClean="0"/>
          </a:p>
          <a:p>
            <a:r>
              <a:rPr lang="en-US" b="1" dirty="0" smtClean="0"/>
              <a:t>Articles</a:t>
            </a:r>
          </a:p>
          <a:p>
            <a:r>
              <a:rPr lang="en-US" dirty="0" smtClean="0"/>
              <a:t>An article identifies a database object that is included in a publication. A publication can contain different types of articles, including tables, views, stored procedures, and other objects. When tables are published as articles, filters can also be used to restrict the columns and rows of the data sent to the Subscribers. You can also chose which columns you need to replicate</a:t>
            </a:r>
            <a:r>
              <a:rPr lang="en-US" baseline="0" dirty="0" smtClean="0"/>
              <a:t> to the subscriber while choosing the articles during </a:t>
            </a:r>
            <a:r>
              <a:rPr lang="en-US" baseline="0" dirty="0" err="1" smtClean="0"/>
              <a:t>Publcation</a:t>
            </a:r>
            <a:r>
              <a:rPr lang="en-US" baseline="0" dirty="0" smtClean="0"/>
              <a:t> creation.</a:t>
            </a:r>
            <a:endParaRPr lang="en-US" dirty="0" smtClean="0"/>
          </a:p>
          <a:p>
            <a:endParaRPr lang="en-US" dirty="0" smtClean="0"/>
          </a:p>
          <a:p>
            <a:r>
              <a:rPr lang="en-US" b="1" dirty="0" smtClean="0"/>
              <a:t>Subscription</a:t>
            </a:r>
          </a:p>
          <a:p>
            <a:r>
              <a:rPr lang="en-US" dirty="0" smtClean="0"/>
              <a:t>A subscription is a request for a copy of a publication to be delivered to a Subscriber. The subscription defines what publication will be received, where, and when. There are two types of subscriptions: push and pull, which we will be discussing in later parts of this Replication</a:t>
            </a:r>
            <a:r>
              <a:rPr lang="en-US" baseline="0" dirty="0" smtClean="0"/>
              <a:t> Series.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9</a:t>
            </a:fld>
            <a:endParaRPr lang="en-US"/>
          </a:p>
        </p:txBody>
      </p:sp>
    </p:spTree>
    <p:extLst>
      <p:ext uri="{BB962C8B-B14F-4D97-AF65-F5344CB8AC3E}">
        <p14:creationId xmlns:p14="http://schemas.microsoft.com/office/powerpoint/2010/main" val="52017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Snapshot Replication</a:t>
            </a:r>
          </a:p>
          <a:p>
            <a:r>
              <a:rPr lang="en-US" dirty="0" smtClean="0"/>
              <a:t>The snapshot replication process provides the initial synchronization for transactional and merge publications. However, in several cases, this initial synchronization is all that is necessary. This would include circumstances where data hardly changes, or if the latest version of the data is not essential to the subscriber, where the amount of data is small, or if a large number of changes takes place rapidly.</a:t>
            </a:r>
          </a:p>
          <a:p>
            <a:r>
              <a:rPr lang="en-US" dirty="0" smtClean="0"/>
              <a:t>Snapshot replication involves copying the articles that make up the publication. Normally, if they exist already on the subscriber, they are over-written, though this behavior can be changed. Snapshot replication is more expensive in terms of overhead and network traffic and only takes place at intervals. Because locks are held during snapshot replication, this can impact other users of the subscriber database. It is therefore more suitable for static data and enumerations.</a:t>
            </a:r>
          </a:p>
          <a:p>
            <a:r>
              <a:rPr lang="en-US" dirty="0" smtClean="0"/>
              <a:t>Data changes are not tracked for snapshot replication; each time a snapshot is applied, it completely overwrites the existing data.</a:t>
            </a:r>
          </a:p>
          <a:p>
            <a:endParaRPr lang="en-US" b="1" dirty="0" smtClean="0"/>
          </a:p>
          <a:p>
            <a:r>
              <a:rPr lang="en-US" b="1" dirty="0" smtClean="0"/>
              <a:t>Transactional Replication</a:t>
            </a:r>
          </a:p>
          <a:p>
            <a:r>
              <a:rPr lang="en-US" dirty="0" smtClean="0"/>
              <a:t>Transactional replication is used if:</a:t>
            </a:r>
          </a:p>
          <a:p>
            <a:r>
              <a:rPr lang="en-US" dirty="0" smtClean="0"/>
              <a:t>	Changes to the data must be propagated immediately </a:t>
            </a:r>
          </a:p>
          <a:p>
            <a:r>
              <a:rPr lang="en-US" dirty="0" smtClean="0"/>
              <a:t>	The database application taking out a subscription needs to react to every change </a:t>
            </a:r>
          </a:p>
          <a:p>
            <a:r>
              <a:rPr lang="en-US" dirty="0" smtClean="0"/>
              <a:t>	The Publisher has a very high volume of insert, update, and delete activity </a:t>
            </a:r>
          </a:p>
          <a:p>
            <a:r>
              <a:rPr lang="en-US" dirty="0" smtClean="0"/>
              <a:t>	The Publisher or Subscriber is a different database application reached via OLE DB. </a:t>
            </a:r>
          </a:p>
          <a:p>
            <a:r>
              <a:rPr lang="en-US" dirty="0" smtClean="0"/>
              <a:t>Essentially, Transaction replication distributes data in one direction, but transactional replication does offer options that allow updates at the Subscriber. Once a snapshot replication has synchronized the subscribers with the publisher, all committed transactions on the publisher are then propagated to the subscribers in sequence, via distributed transactions. One can select a queued update or immediate, depending on requirements.</a:t>
            </a:r>
          </a:p>
          <a:p>
            <a:endParaRPr lang="en-US" dirty="0"/>
          </a:p>
        </p:txBody>
      </p:sp>
      <p:sp>
        <p:nvSpPr>
          <p:cNvPr id="4" name="Slide Number Placeholder 3"/>
          <p:cNvSpPr>
            <a:spLocks noGrp="1"/>
          </p:cNvSpPr>
          <p:nvPr>
            <p:ph type="sldNum" sz="quarter" idx="10"/>
          </p:nvPr>
        </p:nvSpPr>
        <p:spPr/>
        <p:txBody>
          <a:bodyPr/>
          <a:lstStyle/>
          <a:p>
            <a:fld id="{F6DBDB4D-69A4-4917-A30B-B1318B72CF21}" type="slidenum">
              <a:rPr lang="en-US" smtClean="0"/>
              <a:pPr/>
              <a:t>10</a:t>
            </a:fld>
            <a:endParaRPr lang="en-US"/>
          </a:p>
        </p:txBody>
      </p:sp>
    </p:spTree>
    <p:extLst>
      <p:ext uri="{BB962C8B-B14F-4D97-AF65-F5344CB8AC3E}">
        <p14:creationId xmlns:p14="http://schemas.microsoft.com/office/powerpoint/2010/main" val="33727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1459" name="Rectangle 3"/>
          <p:cNvSpPr>
            <a:spLocks noGrp="1" noChangeArrowheads="1"/>
          </p:cNvSpPr>
          <p:nvPr>
            <p:ph type="ctrTitle"/>
          </p:nvPr>
        </p:nvSpPr>
        <p:spPr>
          <a:xfrm>
            <a:off x="1301750" y="1873250"/>
            <a:ext cx="6443663" cy="3113088"/>
          </a:xfrm>
        </p:spPr>
        <p:txBody>
          <a:bodyPr/>
          <a:lstStyle>
            <a:lvl1pPr algn="ctr">
              <a:lnSpc>
                <a:spcPct val="90000"/>
              </a:lnSpc>
              <a:spcBef>
                <a:spcPct val="40000"/>
              </a:spcBef>
              <a:defRPr sz="5000"/>
            </a:lvl1pPr>
          </a:lstStyle>
          <a:p>
            <a:r>
              <a:rPr lang="en-US"/>
              <a:t>Click to edit Master title style</a:t>
            </a:r>
          </a:p>
        </p:txBody>
      </p:sp>
      <p:sp>
        <p:nvSpPr>
          <p:cNvPr id="531460" name="Rectangle 4"/>
          <p:cNvSpPr>
            <a:spLocks noGrp="1" noChangeArrowheads="1"/>
          </p:cNvSpPr>
          <p:nvPr>
            <p:ph type="subTitle" sz="quarter" idx="1"/>
          </p:nvPr>
        </p:nvSpPr>
        <p:spPr>
          <a:xfrm>
            <a:off x="1298575" y="4965700"/>
            <a:ext cx="6451600" cy="673100"/>
          </a:xfrm>
        </p:spPr>
        <p:txBody>
          <a:bodyPr lIns="91440" tIns="45720" rIns="91440" bIns="45720"/>
          <a:lstStyle>
            <a:lvl1pPr marL="0" indent="0" algn="ctr">
              <a:buFont typeface="Wingdings" pitchFamily="2" charset="2"/>
              <a:buNone/>
              <a:defRPr/>
            </a:lvl1pPr>
          </a:lstStyle>
          <a:p>
            <a:r>
              <a:rPr lang="en-US"/>
              <a:t>Click to edit Master subtitle style</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0163" y="0"/>
            <a:ext cx="1849437" cy="6142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0263" y="0"/>
            <a:ext cx="5397500" cy="6142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0263" y="0"/>
            <a:ext cx="7399337" cy="8413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9338" y="1476375"/>
            <a:ext cx="3436937" cy="4665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476375"/>
            <a:ext cx="3438525" cy="4665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9338" y="1476375"/>
            <a:ext cx="3436937" cy="4665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476375"/>
            <a:ext cx="3438525" cy="4665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8" name="Slide Number Placeholder 7"/>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9" name="Footer Placeholder 8"/>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4" name="Slide Number Placeholder 3"/>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5" name="Footer Placeholder 4"/>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3" name="Slide Number Placeholder 2"/>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4" name="Footer Placeholder 3"/>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Mar-2008</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EFD5A5E3-ED6D-4393-B150-D14B9F28E9C3}" type="slidenum">
              <a:rPr lang="en-US" smtClean="0"/>
              <a:pPr/>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Microsoft Developer &amp; Platform Evangelism</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0435" name="Rectangle 3"/>
          <p:cNvSpPr>
            <a:spLocks noGrp="1" noChangeArrowheads="1"/>
          </p:cNvSpPr>
          <p:nvPr>
            <p:ph type="title"/>
          </p:nvPr>
        </p:nvSpPr>
        <p:spPr bwMode="auto">
          <a:xfrm>
            <a:off x="830263" y="0"/>
            <a:ext cx="7399337" cy="841375"/>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bodyPr>
          <a:lstStyle/>
          <a:p>
            <a:pPr lvl="0"/>
            <a:r>
              <a:rPr lang="en-US" smtClean="0"/>
              <a:t>Slide Title</a:t>
            </a:r>
          </a:p>
        </p:txBody>
      </p:sp>
      <p:sp>
        <p:nvSpPr>
          <p:cNvPr id="530436" name="Rectangle 4"/>
          <p:cNvSpPr>
            <a:spLocks noGrp="1" noChangeArrowheads="1"/>
          </p:cNvSpPr>
          <p:nvPr>
            <p:ph type="body" idx="1"/>
          </p:nvPr>
        </p:nvSpPr>
        <p:spPr bwMode="auto">
          <a:xfrm>
            <a:off x="1049338" y="1476375"/>
            <a:ext cx="7027862" cy="46656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1"/>
          <p:cNvSpPr/>
          <p:nvPr userDrawn="1"/>
        </p:nvSpPr>
        <p:spPr>
          <a:xfrm>
            <a:off x="767446" y="6385559"/>
            <a:ext cx="7508421" cy="258532"/>
          </a:xfrm>
          <a:prstGeom prst="rect">
            <a:avLst/>
          </a:prstGeom>
        </p:spPr>
        <p:txBody>
          <a:bodyPr wrap="square">
            <a:spAutoFit/>
          </a:bodyPr>
          <a:lstStyle/>
          <a:p>
            <a:pPr algn="l" eaLnBrk="0" hangingPunct="0">
              <a:lnSpc>
                <a:spcPct val="90000"/>
              </a:lnSpc>
              <a:spcBef>
                <a:spcPct val="40000"/>
              </a:spcBef>
              <a:buClr>
                <a:srgbClr val="DC0081"/>
              </a:buClr>
            </a:pPr>
            <a:r>
              <a:rPr lang="en-US" sz="1200" b="0" dirty="0" smtClean="0">
                <a:solidFill>
                  <a:schemeClr val="tx2"/>
                </a:solidFill>
                <a:latin typeface="Calibri" pitchFamily="34" charset="0"/>
                <a:cs typeface="Calibri" pitchFamily="34" charset="0"/>
              </a:rPr>
              <a:t>Twitter: @</a:t>
            </a:r>
            <a:r>
              <a:rPr lang="en-US" sz="1200" b="0" dirty="0" err="1" smtClean="0">
                <a:solidFill>
                  <a:schemeClr val="tx2"/>
                </a:solidFill>
                <a:latin typeface="Calibri" pitchFamily="34" charset="0"/>
                <a:cs typeface="Calibri" pitchFamily="34" charset="0"/>
              </a:rPr>
              <a:t>SQLServerGeeks</a:t>
            </a:r>
            <a:r>
              <a:rPr lang="en-US" sz="1200" b="0" dirty="0" smtClean="0">
                <a:solidFill>
                  <a:schemeClr val="tx2"/>
                </a:solidFill>
                <a:latin typeface="Calibri" pitchFamily="34" charset="0"/>
                <a:cs typeface="Calibri" pitchFamily="34" charset="0"/>
              </a:rPr>
              <a:t>				            www.FaceBook.com/SQLServerGeeks</a:t>
            </a:r>
            <a:endParaRPr lang="en-US" sz="1200" b="0" dirty="0">
              <a:solidFill>
                <a:schemeClr val="tx2"/>
              </a:solidFill>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Lst>
  <p:timing>
    <p:tnLst>
      <p:par>
        <p:cTn id="1" dur="indefinite" restart="never" nodeType="tmRoot"/>
      </p:par>
    </p:tnLst>
  </p:timing>
  <p:hf sldNum="0" hdr="0" ftr="0" dt="0"/>
  <p:txStyles>
    <p:titleStyle>
      <a:lvl1pPr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mj-lt"/>
          <a:ea typeface="+mj-ea"/>
          <a:cs typeface="+mj-cs"/>
        </a:defRPr>
      </a:lvl1pPr>
      <a:lvl2pPr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2pPr>
      <a:lvl3pPr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3pPr>
      <a:lvl4pPr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4pPr>
      <a:lvl5pPr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5pPr>
      <a:lvl6pPr marL="457200"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6pPr>
      <a:lvl7pPr marL="914400"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7pPr>
      <a:lvl8pPr marL="1371600"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8pPr>
      <a:lvl9pPr marL="1828800" algn="l" rtl="0" eaLnBrk="0" fontAlgn="base" hangingPunct="0">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9pPr>
    </p:titleStyle>
    <p:bodyStyle>
      <a:lvl1pPr marL="228600" indent="-228600" algn="l" rtl="0" eaLnBrk="0" fontAlgn="base" hangingPunct="0">
        <a:lnSpc>
          <a:spcPct val="90000"/>
        </a:lnSpc>
        <a:spcBef>
          <a:spcPct val="40000"/>
        </a:spcBef>
        <a:spcAft>
          <a:spcPct val="0"/>
        </a:spcAft>
        <a:buClr>
          <a:srgbClr val="8DACD0"/>
        </a:buClr>
        <a:buSzPct val="70000"/>
        <a:buFont typeface="Wingdings" pitchFamily="2" charset="2"/>
        <a:buBlip>
          <a:blip r:embed="rId15"/>
        </a:buBlip>
        <a:defRPr sz="2400" b="1">
          <a:solidFill>
            <a:schemeClr val="tx1"/>
          </a:solidFill>
          <a:latin typeface="+mn-lt"/>
          <a:ea typeface="+mn-ea"/>
          <a:cs typeface="+mn-cs"/>
        </a:defRPr>
      </a:lvl1pPr>
      <a:lvl2pPr marL="631825" indent="-174625" algn="l" rtl="0" eaLnBrk="0" fontAlgn="base" hangingPunct="0">
        <a:lnSpc>
          <a:spcPct val="90000"/>
        </a:lnSpc>
        <a:spcBef>
          <a:spcPct val="40000"/>
        </a:spcBef>
        <a:spcAft>
          <a:spcPct val="0"/>
        </a:spcAft>
        <a:buClr>
          <a:srgbClr val="8DACD0"/>
        </a:buClr>
        <a:buFont typeface="Wingdings" pitchFamily="2" charset="2"/>
        <a:buChar char=""/>
        <a:defRPr sz="2400">
          <a:solidFill>
            <a:schemeClr val="tx1"/>
          </a:solidFill>
          <a:latin typeface="+mn-lt"/>
        </a:defRPr>
      </a:lvl2pPr>
      <a:lvl3pPr marL="860425" indent="-6350" algn="l" rtl="0" eaLnBrk="0" fontAlgn="base" hangingPunct="0">
        <a:lnSpc>
          <a:spcPct val="90000"/>
        </a:lnSpc>
        <a:spcBef>
          <a:spcPct val="40000"/>
        </a:spcBef>
        <a:spcAft>
          <a:spcPct val="0"/>
        </a:spcAft>
        <a:defRPr sz="2000">
          <a:solidFill>
            <a:schemeClr val="tx1"/>
          </a:solidFill>
          <a:latin typeface="+mn-lt"/>
        </a:defRPr>
      </a:lvl3pPr>
      <a:lvl4pPr marL="1089025" algn="l" rtl="0" eaLnBrk="0" fontAlgn="base" hangingPunct="0">
        <a:lnSpc>
          <a:spcPct val="90000"/>
        </a:lnSpc>
        <a:spcBef>
          <a:spcPct val="40000"/>
        </a:spcBef>
        <a:spcAft>
          <a:spcPct val="0"/>
        </a:spcAft>
        <a:defRPr sz="2000">
          <a:solidFill>
            <a:schemeClr val="tx1"/>
          </a:solidFill>
          <a:latin typeface="+mn-lt"/>
        </a:defRPr>
      </a:lvl4pPr>
      <a:lvl5pPr marL="1312863" indent="-1588" algn="l" rtl="0" eaLnBrk="0" fontAlgn="base" hangingPunct="0">
        <a:lnSpc>
          <a:spcPct val="90000"/>
        </a:lnSpc>
        <a:spcBef>
          <a:spcPct val="40000"/>
        </a:spcBef>
        <a:spcAft>
          <a:spcPct val="0"/>
        </a:spcAft>
        <a:defRPr sz="2000">
          <a:solidFill>
            <a:schemeClr val="tx1"/>
          </a:solidFill>
          <a:latin typeface="+mn-lt"/>
        </a:defRPr>
      </a:lvl5pPr>
      <a:lvl6pPr marL="1770063" indent="-1588" algn="l" rtl="0" eaLnBrk="0" fontAlgn="base" hangingPunct="0">
        <a:lnSpc>
          <a:spcPct val="90000"/>
        </a:lnSpc>
        <a:spcBef>
          <a:spcPct val="40000"/>
        </a:spcBef>
        <a:spcAft>
          <a:spcPct val="0"/>
        </a:spcAft>
        <a:defRPr sz="2000">
          <a:solidFill>
            <a:schemeClr val="tx1"/>
          </a:solidFill>
          <a:latin typeface="+mn-lt"/>
        </a:defRPr>
      </a:lvl6pPr>
      <a:lvl7pPr marL="2227263" indent="-1588" algn="l" rtl="0" eaLnBrk="0" fontAlgn="base" hangingPunct="0">
        <a:lnSpc>
          <a:spcPct val="90000"/>
        </a:lnSpc>
        <a:spcBef>
          <a:spcPct val="40000"/>
        </a:spcBef>
        <a:spcAft>
          <a:spcPct val="0"/>
        </a:spcAft>
        <a:defRPr sz="2000">
          <a:solidFill>
            <a:schemeClr val="tx1"/>
          </a:solidFill>
          <a:latin typeface="+mn-lt"/>
        </a:defRPr>
      </a:lvl7pPr>
      <a:lvl8pPr marL="2684463" indent="-1588" algn="l" rtl="0" eaLnBrk="0" fontAlgn="base" hangingPunct="0">
        <a:lnSpc>
          <a:spcPct val="90000"/>
        </a:lnSpc>
        <a:spcBef>
          <a:spcPct val="40000"/>
        </a:spcBef>
        <a:spcAft>
          <a:spcPct val="0"/>
        </a:spcAft>
        <a:defRPr sz="2000">
          <a:solidFill>
            <a:schemeClr val="tx1"/>
          </a:solidFill>
          <a:latin typeface="+mn-lt"/>
        </a:defRPr>
      </a:lvl8pPr>
      <a:lvl9pPr marL="3141663" indent="-1588" algn="l" rtl="0" eaLnBrk="0" fontAlgn="base" hangingPunct="0">
        <a:lnSpc>
          <a:spcPct val="90000"/>
        </a:lnSpc>
        <a:spcBef>
          <a:spcPct val="4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facebook.com/SQLServerGeek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sqlservergeeks.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admin@SQLServerGeeks.co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092200" y="1249363"/>
            <a:ext cx="6815138" cy="4892675"/>
          </a:xfrm>
          <a:prstGeom prst="rect">
            <a:avLst/>
          </a:prstGeom>
          <a:noFill/>
          <a:ln w="9525" algn="ctr">
            <a:noFill/>
            <a:miter lim="800000"/>
            <a:headEnd/>
            <a:tailEnd/>
          </a:ln>
        </p:spPr>
        <p:txBody>
          <a:bodyPr lIns="0"/>
          <a:lstStyle/>
          <a:p>
            <a:pPr>
              <a:spcBef>
                <a:spcPts val="0"/>
              </a:spcBef>
              <a:buClr>
                <a:srgbClr val="DC0081"/>
              </a:buClr>
            </a:pPr>
            <a:r>
              <a:rPr lang="en-US" sz="3200" dirty="0">
                <a:latin typeface="Calibri" pitchFamily="34" charset="0"/>
                <a:cs typeface="Calibri" pitchFamily="34" charset="0"/>
              </a:rPr>
              <a:t>SQL Server Replication</a:t>
            </a:r>
            <a:endParaRPr lang="en-US" sz="3200" dirty="0"/>
          </a:p>
          <a:p>
            <a:pPr algn="ctr" eaLnBrk="0" hangingPunct="0"/>
            <a:endParaRPr lang="en-US" altLang="ja-JP" sz="1600" dirty="0" smtClean="0">
              <a:ea typeface="MS PGothic" pitchFamily="34" charset="-128"/>
            </a:endParaRPr>
          </a:p>
          <a:p>
            <a:pPr algn="ctr" eaLnBrk="0" hangingPunct="0"/>
            <a:r>
              <a:rPr lang="en-US" altLang="ja-JP" sz="1600" dirty="0" smtClean="0">
                <a:ea typeface="MS PGothic" pitchFamily="34" charset="-128"/>
              </a:rPr>
              <a:t>By</a:t>
            </a:r>
            <a:endParaRPr lang="en-US" altLang="ja-JP" sz="1600" dirty="0">
              <a:ea typeface="MS PGothic" pitchFamily="34" charset="-128"/>
            </a:endParaRPr>
          </a:p>
          <a:p>
            <a:pPr algn="ctr" eaLnBrk="0" hangingPunct="0"/>
            <a:endParaRPr lang="en-US" altLang="ja-JP" sz="1600" dirty="0">
              <a:ea typeface="MS PGothic" pitchFamily="34" charset="-128"/>
            </a:endParaRPr>
          </a:p>
          <a:p>
            <a:pPr algn="ctr" eaLnBrk="0" hangingPunct="0"/>
            <a:r>
              <a:rPr lang="en-US" altLang="ja-JP" sz="2800" dirty="0" smtClean="0">
                <a:ea typeface="MS PGothic" pitchFamily="34" charset="-128"/>
              </a:rPr>
              <a:t>Karthick P.K</a:t>
            </a:r>
          </a:p>
          <a:p>
            <a:pPr algn="ctr" eaLnBrk="0" hangingPunct="0"/>
            <a:r>
              <a:rPr lang="en-US" altLang="ja-JP" sz="2400" dirty="0" smtClean="0">
                <a:ea typeface="MS PGothic" pitchFamily="34" charset="-128"/>
              </a:rPr>
              <a:t>Technical Lead, Microsoft SQL Server.</a:t>
            </a:r>
            <a:endParaRPr lang="en-US" altLang="ja-JP" sz="2400" dirty="0">
              <a:ea typeface="MS PGothic" pitchFamily="34" charset="-128"/>
            </a:endParaRPr>
          </a:p>
          <a:p>
            <a:pPr algn="ctr" eaLnBrk="0" hangingPunct="0">
              <a:lnSpc>
                <a:spcPct val="90000"/>
              </a:lnSpc>
              <a:spcBef>
                <a:spcPct val="40000"/>
              </a:spcBef>
              <a:buClr>
                <a:srgbClr val="DC0081"/>
              </a:buClr>
            </a:pPr>
            <a:endParaRPr lang="en-US" sz="2400" dirty="0">
              <a:solidFill>
                <a:schemeClr val="tx2"/>
              </a:solidFill>
            </a:endParaRPr>
          </a:p>
        </p:txBody>
      </p:sp>
      <p:pic>
        <p:nvPicPr>
          <p:cNvPr id="5" name="Picture 4" descr="SQLServerGeeks_logo.jpg"/>
          <p:cNvPicPr>
            <a:picLocks noChangeAspect="1"/>
          </p:cNvPicPr>
          <p:nvPr/>
        </p:nvPicPr>
        <p:blipFill rotWithShape="1">
          <a:blip r:embed="rId3" cstate="print"/>
          <a:srcRect r="13783"/>
          <a:stretch/>
        </p:blipFill>
        <p:spPr>
          <a:xfrm>
            <a:off x="2986062" y="186036"/>
            <a:ext cx="3227923" cy="467995"/>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cs typeface="Calibri" pitchFamily="34" charset="0"/>
              </a:rPr>
              <a:t>Types of SQL Server </a:t>
            </a:r>
            <a:r>
              <a:rPr lang="en-US" dirty="0" smtClean="0">
                <a:cs typeface="Calibri" pitchFamily="34" charset="0"/>
              </a:rPr>
              <a:t>Replication</a:t>
            </a:r>
            <a:endParaRPr lang="en-US" dirty="0"/>
          </a:p>
        </p:txBody>
      </p:sp>
      <p:sp>
        <p:nvSpPr>
          <p:cNvPr id="3" name="Content Placeholder 2"/>
          <p:cNvSpPr>
            <a:spLocks noGrp="1"/>
          </p:cNvSpPr>
          <p:nvPr>
            <p:ph idx="1"/>
          </p:nvPr>
        </p:nvSpPr>
        <p:spPr>
          <a:xfrm>
            <a:off x="1049338" y="1102299"/>
            <a:ext cx="7027862" cy="4665663"/>
          </a:xfrm>
        </p:spPr>
        <p:txBody>
          <a:bodyPr/>
          <a:lstStyle/>
          <a:p>
            <a:pPr marL="182880" indent="0">
              <a:buNone/>
            </a:pPr>
            <a:r>
              <a:rPr lang="en-US" sz="1800" b="0" dirty="0">
                <a:latin typeface="Calibri" pitchFamily="34" charset="0"/>
                <a:cs typeface="Calibri" pitchFamily="34" charset="0"/>
              </a:rPr>
              <a:t>Microsoft SQL Server provides three types of replication.</a:t>
            </a:r>
          </a:p>
          <a:p>
            <a:pPr marL="457200" indent="-274320"/>
            <a:endParaRPr lang="en-US" sz="1800" b="0" dirty="0">
              <a:latin typeface="Calibri" pitchFamily="34" charset="0"/>
              <a:cs typeface="Calibri" pitchFamily="34" charset="0"/>
            </a:endParaRPr>
          </a:p>
          <a:p>
            <a:pPr marL="288925" lvl="1" indent="-273050" algn="just">
              <a:buFont typeface="Arial" pitchFamily="34" charset="0"/>
              <a:buChar char="•"/>
            </a:pPr>
            <a:r>
              <a:rPr lang="en-US" sz="1800" b="1" dirty="0">
                <a:latin typeface="Calibri" pitchFamily="34" charset="0"/>
                <a:cs typeface="Calibri" pitchFamily="34" charset="0"/>
              </a:rPr>
              <a:t>Snapshot Replication</a:t>
            </a:r>
            <a:r>
              <a:rPr lang="en-US" sz="1800" dirty="0">
                <a:latin typeface="Calibri" pitchFamily="34" charset="0"/>
                <a:cs typeface="Calibri" pitchFamily="34" charset="0"/>
              </a:rPr>
              <a:t> - Snapshot replication involves copying the articles that make up the publication. Normally, if they exist already on the subscriber, they are over-written, though this behavior can be changed. Snapshot replication is more expensive in terms of overhead and network traffic and only takes place at intervals. Because locks are held during snapshot replication, this can impact other users of the subscriber database. It is therefore more suitable for static data and enumerations.</a:t>
            </a:r>
          </a:p>
          <a:p>
            <a:pPr marL="288925" lvl="1" indent="-273050" algn="just">
              <a:buFont typeface="Arial" pitchFamily="34" charset="0"/>
              <a:buChar char="•"/>
            </a:pPr>
            <a:endParaRPr lang="en-US" sz="1800" dirty="0">
              <a:latin typeface="Calibri" pitchFamily="34" charset="0"/>
              <a:cs typeface="Calibri" pitchFamily="34" charset="0"/>
            </a:endParaRPr>
          </a:p>
          <a:p>
            <a:pPr marL="288925" lvl="1" indent="-273050" algn="just">
              <a:buFont typeface="Arial" pitchFamily="34" charset="0"/>
              <a:buChar char="•"/>
            </a:pPr>
            <a:r>
              <a:rPr lang="en-US" sz="1800" b="1" dirty="0">
                <a:latin typeface="Calibri" pitchFamily="34" charset="0"/>
                <a:cs typeface="Calibri" pitchFamily="34" charset="0"/>
              </a:rPr>
              <a:t>Transactional Replication </a:t>
            </a:r>
            <a:r>
              <a:rPr lang="en-US" sz="1800" dirty="0">
                <a:latin typeface="Calibri" pitchFamily="34" charset="0"/>
                <a:cs typeface="Calibri" pitchFamily="34" charset="0"/>
              </a:rPr>
              <a:t>- Transaction replication distributes data in one direction, but transactional replication does offer options that allow updates at the Subscriber. Once a snapshot replication has synchronized the subscribers with the publisher, all committed transactions on the publisher are then propagated to the subscribers in sequence, via distributed transactions. One can select a queued update or immediate, depending on requirements. Transactional replication tracks changes through the SQL Server transaction log</a:t>
            </a:r>
            <a:r>
              <a:rPr lang="en-US" sz="1800" dirty="0" smtClean="0">
                <a:latin typeface="Calibri" pitchFamily="34" charset="0"/>
                <a:cs typeface="Calibri" pitchFamily="34" charset="0"/>
              </a:rPr>
              <a:t>.</a:t>
            </a:r>
            <a:endParaRPr lang="en-US" sz="1800" dirty="0">
              <a:latin typeface="Calibri" pitchFamily="34" charset="0"/>
              <a:cs typeface="Calibri" pitchFamily="34" charset="0"/>
            </a:endParaRPr>
          </a:p>
        </p:txBody>
      </p:sp>
    </p:spTree>
    <p:extLst>
      <p:ext uri="{BB962C8B-B14F-4D97-AF65-F5344CB8AC3E}">
        <p14:creationId xmlns:p14="http://schemas.microsoft.com/office/powerpoint/2010/main" val="825000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cs typeface="Calibri" pitchFamily="34" charset="0"/>
              </a:rPr>
              <a:t>Types of SQL Server </a:t>
            </a:r>
            <a:r>
              <a:rPr lang="en-US" dirty="0" smtClean="0">
                <a:cs typeface="Calibri" pitchFamily="34" charset="0"/>
              </a:rPr>
              <a:t>Replication</a:t>
            </a:r>
            <a:endParaRPr lang="en-US" dirty="0"/>
          </a:p>
        </p:txBody>
      </p:sp>
      <p:sp>
        <p:nvSpPr>
          <p:cNvPr id="3" name="Content Placeholder 2"/>
          <p:cNvSpPr>
            <a:spLocks noGrp="1"/>
          </p:cNvSpPr>
          <p:nvPr>
            <p:ph idx="1"/>
          </p:nvPr>
        </p:nvSpPr>
        <p:spPr>
          <a:xfrm>
            <a:off x="1049338" y="925652"/>
            <a:ext cx="7273780" cy="4665663"/>
          </a:xfrm>
        </p:spPr>
        <p:txBody>
          <a:bodyPr/>
          <a:lstStyle/>
          <a:p>
            <a:pPr marL="15875" lvl="1" indent="0" algn="just">
              <a:buNone/>
            </a:pPr>
            <a:r>
              <a:rPr lang="en-US" sz="1800" b="1" dirty="0">
                <a:latin typeface="Calibri" pitchFamily="34" charset="0"/>
                <a:cs typeface="Calibri" pitchFamily="34" charset="0"/>
              </a:rPr>
              <a:t>Transactional </a:t>
            </a:r>
            <a:r>
              <a:rPr lang="en-US" sz="1800" b="1" dirty="0" smtClean="0">
                <a:latin typeface="Calibri" pitchFamily="34" charset="0"/>
                <a:cs typeface="Calibri" pitchFamily="34" charset="0"/>
              </a:rPr>
              <a:t>Replication </a:t>
            </a:r>
            <a:r>
              <a:rPr lang="en-US" sz="1800" b="1" dirty="0">
                <a:latin typeface="Calibri" pitchFamily="34" charset="0"/>
                <a:cs typeface="Calibri" pitchFamily="34" charset="0"/>
              </a:rPr>
              <a:t>can be of two types:</a:t>
            </a:r>
          </a:p>
          <a:p>
            <a:pPr marL="746125" lvl="2" indent="-273050" algn="just">
              <a:buFont typeface="Arial" pitchFamily="34" charset="0"/>
              <a:buChar char="•"/>
            </a:pPr>
            <a:endParaRPr lang="en-US" sz="1800" dirty="0">
              <a:latin typeface="Calibri" pitchFamily="34" charset="0"/>
              <a:cs typeface="Calibri" pitchFamily="34" charset="0"/>
            </a:endParaRPr>
          </a:p>
          <a:p>
            <a:pPr marL="746125" lvl="2" indent="-273050" algn="just">
              <a:buFont typeface="Wingdings" pitchFamily="2" charset="2"/>
              <a:buChar char="§"/>
            </a:pPr>
            <a:r>
              <a:rPr lang="en-US" sz="1800" b="1" dirty="0">
                <a:latin typeface="Calibri" pitchFamily="34" charset="0"/>
                <a:cs typeface="Calibri" pitchFamily="34" charset="0"/>
              </a:rPr>
              <a:t>Peer-to-peer Transactional Replication</a:t>
            </a:r>
            <a:r>
              <a:rPr lang="en-US" sz="1800" dirty="0">
                <a:latin typeface="Calibri" pitchFamily="34" charset="0"/>
                <a:cs typeface="Calibri" pitchFamily="34" charset="0"/>
              </a:rPr>
              <a:t> - This is a special type of transactional replication in which every participant is both a publisher and subscriber and is most useful for up to ten databases in a load-balancing or high-availability group</a:t>
            </a:r>
            <a:r>
              <a:rPr lang="en-US" sz="1800" dirty="0" smtClean="0">
                <a:latin typeface="Calibri" pitchFamily="34" charset="0"/>
                <a:cs typeface="Calibri" pitchFamily="34" charset="0"/>
              </a:rPr>
              <a:t>.</a:t>
            </a:r>
            <a:endParaRPr lang="en-US" sz="1800" dirty="0">
              <a:latin typeface="Calibri" pitchFamily="34" charset="0"/>
              <a:cs typeface="Calibri" pitchFamily="34" charset="0"/>
            </a:endParaRPr>
          </a:p>
          <a:p>
            <a:pPr marL="746125" lvl="1" indent="-288925" algn="just">
              <a:buFont typeface="Wingdings" pitchFamily="2" charset="2"/>
              <a:buChar char="§"/>
            </a:pPr>
            <a:r>
              <a:rPr lang="en-US" sz="1800" b="1" dirty="0">
                <a:latin typeface="Calibri" pitchFamily="34" charset="0"/>
                <a:cs typeface="Calibri" pitchFamily="34" charset="0"/>
              </a:rPr>
              <a:t>Bidirectional Transactional Replication </a:t>
            </a:r>
            <a:r>
              <a:rPr lang="en-US" sz="1800" dirty="0">
                <a:latin typeface="Calibri" pitchFamily="34" charset="0"/>
                <a:cs typeface="Calibri" pitchFamily="34" charset="0"/>
              </a:rPr>
              <a:t>- This is where two databases replicate the same articles to each other via a distributor. There must be loopback detection. Data conflicts aren't handled and the replication must be implemented in code, since the GUI doesn't support it</a:t>
            </a:r>
            <a:r>
              <a:rPr lang="en-US" sz="1800" dirty="0" smtClean="0">
                <a:latin typeface="Calibri" pitchFamily="34" charset="0"/>
                <a:cs typeface="Calibri" pitchFamily="34" charset="0"/>
              </a:rPr>
              <a:t>.</a:t>
            </a:r>
            <a:endParaRPr lang="en-US" sz="1800" dirty="0">
              <a:latin typeface="Calibri" pitchFamily="34" charset="0"/>
              <a:cs typeface="Calibri" pitchFamily="34" charset="0"/>
            </a:endParaRPr>
          </a:p>
          <a:p>
            <a:pPr marL="288925" lvl="1" indent="-288925" algn="just">
              <a:buFont typeface="Arial" pitchFamily="34" charset="0"/>
              <a:buChar char="•"/>
            </a:pPr>
            <a:r>
              <a:rPr lang="en-US" sz="1800" b="1" dirty="0" smtClean="0">
                <a:latin typeface="Calibri" pitchFamily="34" charset="0"/>
                <a:cs typeface="Calibri" pitchFamily="34" charset="0"/>
              </a:rPr>
              <a:t>Merge Replication</a:t>
            </a:r>
            <a:r>
              <a:rPr lang="en-US" sz="1800" dirty="0" smtClean="0">
                <a:latin typeface="Calibri" pitchFamily="34" charset="0"/>
                <a:cs typeface="Calibri" pitchFamily="34" charset="0"/>
              </a:rPr>
              <a:t> - Merge replication is used when several Subscribers might need to update the same data at various times and propagate those changes back to the Publisher and hence to other Subscribers. It is also required in applications that involve Subscribers receiving data, making changes offline, and finally reconnecting with the publisher to synchronize changes with the Publisher and other Subscribers.</a:t>
            </a:r>
            <a:endParaRPr lang="en-US" sz="1800" dirty="0"/>
          </a:p>
        </p:txBody>
      </p:sp>
    </p:spTree>
    <p:extLst>
      <p:ext uri="{BB962C8B-B14F-4D97-AF65-F5344CB8AC3E}">
        <p14:creationId xmlns:p14="http://schemas.microsoft.com/office/powerpoint/2010/main" val="4004686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a:xfrm>
            <a:off x="1224643" y="3813437"/>
            <a:ext cx="6968063" cy="1059925"/>
          </a:xfrm>
        </p:spPr>
        <p:txBody>
          <a:bodyPr/>
          <a:lstStyle/>
          <a:p>
            <a:r>
              <a:rPr lang="en-US" sz="8000" dirty="0" smtClean="0">
                <a:solidFill>
                  <a:schemeClr val="tx1">
                    <a:lumMod val="50000"/>
                    <a:lumOff val="50000"/>
                  </a:schemeClr>
                </a:solidFill>
              </a:rPr>
              <a:t>Q &amp; A</a:t>
            </a:r>
            <a:endParaRPr lang="en-US" sz="8000" dirty="0">
              <a:solidFill>
                <a:schemeClr val="tx1">
                  <a:lumMod val="50000"/>
                  <a:lumOff val="50000"/>
                </a:schemeClr>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idx="1"/>
          </p:nvPr>
        </p:nvSpPr>
        <p:spPr>
          <a:xfrm>
            <a:off x="947056" y="1289956"/>
            <a:ext cx="7093357" cy="4849587"/>
          </a:xfrm>
        </p:spPr>
        <p:txBody>
          <a:bodyPr/>
          <a:lstStyle/>
          <a:p>
            <a:r>
              <a:rPr lang="en-US" sz="2600" dirty="0" smtClean="0">
                <a:hlinkClick r:id="rId3"/>
              </a:rPr>
              <a:t>www.FaceBook.com/SQLServerGeeks</a:t>
            </a:r>
            <a:endParaRPr lang="en-US" sz="2600" dirty="0" smtClean="0"/>
          </a:p>
          <a:p>
            <a:r>
              <a:rPr lang="en-US" sz="2600" dirty="0" smtClean="0"/>
              <a:t>Be a member – </a:t>
            </a:r>
            <a:r>
              <a:rPr lang="en-US" sz="2600" dirty="0" smtClean="0">
                <a:hlinkClick r:id="rId4"/>
              </a:rPr>
              <a:t>www.SQLServerGeeks.com</a:t>
            </a:r>
            <a:endParaRPr lang="en-US" sz="2800" dirty="0"/>
          </a:p>
          <a:p>
            <a:r>
              <a:rPr lang="en-US" sz="2800" dirty="0" smtClean="0"/>
              <a:t>@</a:t>
            </a:r>
            <a:r>
              <a:rPr lang="en-US" sz="2800" dirty="0" err="1" smtClean="0"/>
              <a:t>SQLServerGeeks</a:t>
            </a:r>
            <a:endParaRPr lang="en-US" sz="2800" dirty="0" smtClean="0"/>
          </a:p>
          <a:p>
            <a:r>
              <a:rPr lang="en-US" sz="2800" dirty="0" smtClean="0"/>
              <a:t>Talk about your experience</a:t>
            </a:r>
          </a:p>
          <a:p>
            <a:pPr lvl="1"/>
            <a:r>
              <a:rPr lang="en-US" sz="2600" dirty="0" smtClean="0"/>
              <a:t>Post photos</a:t>
            </a:r>
          </a:p>
          <a:p>
            <a:pPr lvl="1"/>
            <a:r>
              <a:rPr lang="en-US" sz="2600" dirty="0" smtClean="0"/>
              <a:t>Blog, Tweet (#</a:t>
            </a:r>
            <a:r>
              <a:rPr lang="en-US" sz="2600" dirty="0" err="1" smtClean="0"/>
              <a:t>SQLServerGeeks</a:t>
            </a:r>
            <a:r>
              <a:rPr lang="en-US" sz="2600" dirty="0" smtClean="0"/>
              <a:t>)</a:t>
            </a:r>
          </a:p>
          <a:p>
            <a:pPr lvl="1"/>
            <a:r>
              <a:rPr lang="en-US" sz="2600" dirty="0" smtClean="0"/>
              <a:t>Post your experience on Forums</a:t>
            </a:r>
          </a:p>
          <a:p>
            <a:r>
              <a:rPr lang="en-US" sz="2600" dirty="0" smtClean="0"/>
              <a:t>Why do all this?</a:t>
            </a:r>
          </a:p>
          <a:p>
            <a:pPr lvl="1"/>
            <a:r>
              <a:rPr lang="en-US" sz="2600" dirty="0" smtClean="0"/>
              <a:t>“We want to make the community bigger &amp; larger</a:t>
            </a:r>
            <a:r>
              <a:rPr lang="en-US" sz="2600" dirty="0"/>
              <a:t> </a:t>
            </a:r>
            <a:r>
              <a:rPr lang="en-US" sz="2600" dirty="0" smtClean="0"/>
              <a:t>and we need your support”</a:t>
            </a:r>
          </a:p>
        </p:txBody>
      </p:sp>
      <p:sp>
        <p:nvSpPr>
          <p:cNvPr id="8195" name="Title 3"/>
          <p:cNvSpPr>
            <a:spLocks noGrp="1"/>
          </p:cNvSpPr>
          <p:nvPr>
            <p:ph type="title"/>
          </p:nvPr>
        </p:nvSpPr>
        <p:spPr/>
        <p:txBody>
          <a:bodyPr/>
          <a:lstStyle/>
          <a:p>
            <a:r>
              <a:rPr lang="en-US" dirty="0" smtClean="0"/>
              <a:t>Spread the word…</a:t>
            </a:r>
          </a:p>
        </p:txBody>
      </p:sp>
    </p:spTree>
    <p:extLst>
      <p:ext uri="{BB962C8B-B14F-4D97-AF65-F5344CB8AC3E}">
        <p14:creationId xmlns:p14="http://schemas.microsoft.com/office/powerpoint/2010/main" val="3629545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855663" y="2468563"/>
            <a:ext cx="7329487" cy="1920526"/>
          </a:xfrm>
          <a:prstGeom prst="rect">
            <a:avLst/>
          </a:prstGeom>
          <a:noFill/>
          <a:ln w="9525">
            <a:noFill/>
            <a:miter lim="800000"/>
            <a:headEnd/>
            <a:tailEnd/>
          </a:ln>
        </p:spPr>
        <p:txBody>
          <a:bodyPr>
            <a:spAutoFit/>
          </a:bodyPr>
          <a:lstStyle/>
          <a:p>
            <a:pPr algn="ctr" eaLnBrk="0" hangingPunct="0">
              <a:lnSpc>
                <a:spcPct val="110000"/>
              </a:lnSpc>
            </a:pPr>
            <a:r>
              <a:rPr lang="en-US" sz="2400" dirty="0"/>
              <a:t>Thank you </a:t>
            </a:r>
            <a:r>
              <a:rPr lang="en-US" sz="2400" dirty="0">
                <a:sym typeface="Wingdings" pitchFamily="2" charset="2"/>
              </a:rPr>
              <a:t></a:t>
            </a:r>
          </a:p>
          <a:p>
            <a:pPr algn="ctr" eaLnBrk="0" hangingPunct="0">
              <a:lnSpc>
                <a:spcPct val="110000"/>
              </a:lnSpc>
            </a:pPr>
            <a:endParaRPr lang="en-US" sz="2400" dirty="0">
              <a:sym typeface="Wingdings" pitchFamily="2" charset="2"/>
            </a:endParaRPr>
          </a:p>
          <a:p>
            <a:pPr algn="ctr" eaLnBrk="0" hangingPunct="0">
              <a:lnSpc>
                <a:spcPct val="110000"/>
              </a:lnSpc>
            </a:pPr>
            <a:endParaRPr lang="en-US" sz="2400" dirty="0">
              <a:sym typeface="Wingdings" pitchFamily="2" charset="2"/>
            </a:endParaRPr>
          </a:p>
          <a:p>
            <a:pPr algn="ctr" eaLnBrk="0" hangingPunct="0">
              <a:lnSpc>
                <a:spcPct val="110000"/>
              </a:lnSpc>
            </a:pPr>
            <a:r>
              <a:rPr lang="en-US" dirty="0">
                <a:sym typeface="Wingdings" pitchFamily="2" charset="2"/>
              </a:rPr>
              <a:t>for suggestions, please email at </a:t>
            </a:r>
            <a:r>
              <a:rPr lang="en-US" dirty="0" smtClean="0">
                <a:sym typeface="Wingdings" pitchFamily="2" charset="2"/>
                <a:hlinkClick r:id="rId3"/>
              </a:rPr>
              <a:t>admin@SQLServerGeeks.com</a:t>
            </a:r>
            <a:endParaRPr lang="en-US" dirty="0" smtClean="0">
              <a:sym typeface="Wingdings" pitchFamily="2" charset="2"/>
            </a:endParaRPr>
          </a:p>
          <a:p>
            <a:pPr algn="ctr" eaLnBrk="0" hangingPunct="0">
              <a:lnSpc>
                <a:spcPct val="110000"/>
              </a:lnSpc>
            </a:pPr>
            <a:r>
              <a:rPr lang="en-US" dirty="0" smtClean="0">
                <a:sym typeface="Wingdings" pitchFamily="2" charset="2"/>
              </a:rPr>
              <a:t> </a:t>
            </a:r>
            <a:endParaRPr lang="en-US" dirty="0"/>
          </a:p>
        </p:txBody>
      </p:sp>
      <p:pic>
        <p:nvPicPr>
          <p:cNvPr id="4" name="Picture 3" descr="SQLServerGeeks_logo.jpg"/>
          <p:cNvPicPr>
            <a:picLocks noChangeAspect="1"/>
          </p:cNvPicPr>
          <p:nvPr/>
        </p:nvPicPr>
        <p:blipFill>
          <a:blip r:embed="rId4" cstate="print"/>
          <a:stretch>
            <a:fillRect/>
          </a:stretch>
        </p:blipFill>
        <p:spPr>
          <a:xfrm>
            <a:off x="2824646" y="231230"/>
            <a:ext cx="3743960" cy="46799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p:txBody>
          <a:bodyPr/>
          <a:lstStyle/>
          <a:p>
            <a:pPr marL="460375" indent="-460375"/>
            <a:r>
              <a:rPr lang="en-US" dirty="0" smtClean="0"/>
              <a:t>Agenda</a:t>
            </a:r>
            <a:endParaRPr lang="en-US" dirty="0">
              <a:solidFill>
                <a:srgbClr val="3333CC"/>
              </a:solidFill>
            </a:endParaRPr>
          </a:p>
        </p:txBody>
      </p:sp>
      <p:sp>
        <p:nvSpPr>
          <p:cNvPr id="623619" name="Rectangle 3"/>
          <p:cNvSpPr>
            <a:spLocks noGrp="1" noChangeArrowheads="1"/>
          </p:cNvSpPr>
          <p:nvPr>
            <p:ph type="body" idx="1"/>
          </p:nvPr>
        </p:nvSpPr>
        <p:spPr>
          <a:xfrm>
            <a:off x="1049338" y="1463675"/>
            <a:ext cx="7027862" cy="4678363"/>
          </a:xfrm>
        </p:spPr>
        <p:txBody>
          <a:bodyPr/>
          <a:lstStyle/>
          <a:p>
            <a:r>
              <a:rPr lang="en-US" dirty="0"/>
              <a:t>What is Replication?</a:t>
            </a:r>
          </a:p>
          <a:p>
            <a:r>
              <a:rPr lang="en-US" dirty="0" smtClean="0"/>
              <a:t>Why </a:t>
            </a:r>
            <a:r>
              <a:rPr lang="en-US" dirty="0"/>
              <a:t>to use Replication?</a:t>
            </a:r>
          </a:p>
          <a:p>
            <a:r>
              <a:rPr lang="en-US" dirty="0" smtClean="0"/>
              <a:t>Replication </a:t>
            </a:r>
            <a:r>
              <a:rPr lang="en-US" dirty="0"/>
              <a:t>model.</a:t>
            </a:r>
          </a:p>
          <a:p>
            <a:r>
              <a:rPr lang="en-US" dirty="0" smtClean="0"/>
              <a:t>Components </a:t>
            </a:r>
            <a:r>
              <a:rPr lang="en-US" dirty="0"/>
              <a:t>of SQL Server Replication.</a:t>
            </a:r>
          </a:p>
          <a:p>
            <a:r>
              <a:rPr lang="en-US" dirty="0" smtClean="0"/>
              <a:t>Types </a:t>
            </a:r>
            <a:r>
              <a:rPr lang="en-US" dirty="0"/>
              <a:t>of Replication.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idx="1"/>
          </p:nvPr>
        </p:nvSpPr>
        <p:spPr>
          <a:xfrm>
            <a:off x="947057" y="1289956"/>
            <a:ext cx="7148072" cy="4849587"/>
          </a:xfrm>
        </p:spPr>
        <p:txBody>
          <a:bodyPr/>
          <a:lstStyle/>
          <a:p>
            <a:pPr marL="800100" lvl="1" indent="-342900" algn="just">
              <a:spcBef>
                <a:spcPct val="20000"/>
              </a:spcBef>
              <a:buFont typeface="Arial" pitchFamily="34" charset="0"/>
              <a:buChar char="•"/>
            </a:pPr>
            <a:endParaRPr lang="en-US" sz="2000" dirty="0">
              <a:latin typeface="Calibri" pitchFamily="34" charset="0"/>
              <a:cs typeface="Calibri" pitchFamily="34" charset="0"/>
            </a:endParaRPr>
          </a:p>
          <a:p>
            <a:pPr marL="342900" lvl="1" indent="-342900" algn="just">
              <a:spcBef>
                <a:spcPct val="20000"/>
              </a:spcBef>
              <a:buFont typeface="Arial" pitchFamily="34" charset="0"/>
              <a:buChar char="•"/>
            </a:pPr>
            <a:r>
              <a:rPr lang="en-US" sz="2000" dirty="0">
                <a:latin typeface="Calibri" pitchFamily="34" charset="0"/>
                <a:cs typeface="Calibri" pitchFamily="34" charset="0"/>
              </a:rPr>
              <a:t>Replication is the process of sharing information between databases to ensure that the content is consistent between systems. Replication is normally used to increase the number of database servers available to clients. </a:t>
            </a:r>
          </a:p>
          <a:p>
            <a:pPr marL="800100" lvl="1" indent="-342900" algn="just">
              <a:spcBef>
                <a:spcPct val="20000"/>
              </a:spcBef>
              <a:buFont typeface="Arial" pitchFamily="34" charset="0"/>
              <a:buChar char="•"/>
            </a:pPr>
            <a:endParaRPr lang="en-US" sz="2000" dirty="0">
              <a:latin typeface="Calibri" pitchFamily="34" charset="0"/>
              <a:cs typeface="Calibri" pitchFamily="34" charset="0"/>
            </a:endParaRPr>
          </a:p>
          <a:p>
            <a:pPr marL="800100" lvl="1" indent="-342900" algn="just">
              <a:spcBef>
                <a:spcPct val="20000"/>
              </a:spcBef>
              <a:buFont typeface="Arial" pitchFamily="34" charset="0"/>
              <a:buChar char="•"/>
            </a:pPr>
            <a:endParaRPr lang="en-US" sz="2000" dirty="0">
              <a:latin typeface="Calibri" pitchFamily="34" charset="0"/>
              <a:cs typeface="Calibri" pitchFamily="34" charset="0"/>
            </a:endParaRPr>
          </a:p>
          <a:p>
            <a:pPr marL="342900" lvl="1" indent="-342900" algn="just">
              <a:spcBef>
                <a:spcPct val="20000"/>
              </a:spcBef>
              <a:buFont typeface="Arial" pitchFamily="34" charset="0"/>
              <a:buChar char="•"/>
            </a:pPr>
            <a:r>
              <a:rPr lang="en-US" sz="2000" dirty="0">
                <a:latin typeface="Calibri" pitchFamily="34" charset="0"/>
                <a:cs typeface="Calibri" pitchFamily="34" charset="0"/>
              </a:rPr>
              <a:t>SQL Server Replication Services are used by SQL Server to replicate and synchronize database objects, either in entirety or a subset of the objects present, across replication agents, which might be other database servers across the network, or database caches on the client side.</a:t>
            </a:r>
          </a:p>
        </p:txBody>
      </p:sp>
      <p:sp>
        <p:nvSpPr>
          <p:cNvPr id="8195" name="Title 3"/>
          <p:cNvSpPr>
            <a:spLocks noGrp="1"/>
          </p:cNvSpPr>
          <p:nvPr>
            <p:ph type="title"/>
          </p:nvPr>
        </p:nvSpPr>
        <p:spPr/>
        <p:txBody>
          <a:bodyPr/>
          <a:lstStyle/>
          <a:p>
            <a:r>
              <a:rPr lang="en-US" dirty="0">
                <a:cs typeface="Calibri" pitchFamily="34" charset="0"/>
              </a:rPr>
              <a:t>What is Replication?</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kern="1200" dirty="0">
                <a:solidFill>
                  <a:schemeClr val="tx1"/>
                </a:solidFill>
                <a:cs typeface="Calibri" pitchFamily="34" charset="0"/>
              </a:rPr>
              <a:t>Why to use Replication</a:t>
            </a:r>
            <a:r>
              <a:rPr lang="en-US" kern="1200" dirty="0" smtClean="0">
                <a:solidFill>
                  <a:schemeClr val="tx1"/>
                </a:solidFill>
                <a:cs typeface="Calibri" pitchFamily="34" charset="0"/>
              </a:rPr>
              <a:t>?</a:t>
            </a:r>
            <a:endParaRPr lang="en-US" dirty="0"/>
          </a:p>
        </p:txBody>
      </p:sp>
      <p:sp>
        <p:nvSpPr>
          <p:cNvPr id="3" name="Content Placeholder 2"/>
          <p:cNvSpPr>
            <a:spLocks noGrp="1"/>
          </p:cNvSpPr>
          <p:nvPr>
            <p:ph idx="1"/>
          </p:nvPr>
        </p:nvSpPr>
        <p:spPr/>
        <p:txBody>
          <a:bodyPr/>
          <a:lstStyle/>
          <a:p>
            <a:pPr marL="349250" lvl="1" indent="-342900" algn="just">
              <a:lnSpc>
                <a:spcPct val="100000"/>
              </a:lnSpc>
              <a:spcBef>
                <a:spcPct val="20000"/>
              </a:spcBef>
              <a:buFont typeface="Arial" pitchFamily="34" charset="0"/>
              <a:buChar char="•"/>
            </a:pPr>
            <a:r>
              <a:rPr lang="en-US" sz="2000" dirty="0">
                <a:latin typeface="Calibri" pitchFamily="34" charset="0"/>
                <a:cs typeface="Calibri" pitchFamily="34" charset="0"/>
              </a:rPr>
              <a:t>There are many benefits of SQL Server Replication, but the most common benefit is the availability of data when and where it is needed. Other benefits include:</a:t>
            </a:r>
          </a:p>
          <a:p>
            <a:pPr marL="677863" lvl="2" indent="-342900" algn="just">
              <a:spcBef>
                <a:spcPct val="20000"/>
              </a:spcBef>
              <a:buFont typeface="Arial" pitchFamily="34" charset="0"/>
              <a:buChar char="•"/>
            </a:pPr>
            <a:endParaRPr lang="en-US" sz="800" dirty="0">
              <a:latin typeface="Calibri" pitchFamily="34" charset="0"/>
              <a:cs typeface="Calibri" pitchFamily="34" charset="0"/>
            </a:endParaRPr>
          </a:p>
          <a:p>
            <a:pPr marL="677863" lvl="2" indent="-342900" algn="just">
              <a:spcAft>
                <a:spcPts val="600"/>
              </a:spcAft>
              <a:buFont typeface="Arial" pitchFamily="34" charset="0"/>
              <a:buChar char="•"/>
            </a:pPr>
            <a:r>
              <a:rPr lang="en-US" sz="1800" dirty="0">
                <a:solidFill>
                  <a:schemeClr val="bg1">
                    <a:lumMod val="65000"/>
                  </a:schemeClr>
                </a:solidFill>
                <a:latin typeface="Calibri" pitchFamily="34" charset="0"/>
                <a:cs typeface="Calibri" pitchFamily="34" charset="0"/>
              </a:rPr>
              <a:t>Allowing multiple sites to keep copies of the same data. (This is useful when multiple sites need to read the same data or need separate servers for reporting applications.)</a:t>
            </a:r>
          </a:p>
          <a:p>
            <a:pPr marL="677863" lvl="2" indent="-342900" algn="just">
              <a:spcBef>
                <a:spcPct val="20000"/>
              </a:spcBef>
              <a:spcAft>
                <a:spcPts val="600"/>
              </a:spcAft>
              <a:buFont typeface="Arial" pitchFamily="34" charset="0"/>
              <a:buChar char="•"/>
            </a:pPr>
            <a:r>
              <a:rPr lang="en-US" sz="1800" dirty="0">
                <a:solidFill>
                  <a:schemeClr val="bg1">
                    <a:lumMod val="65000"/>
                  </a:schemeClr>
                </a:solidFill>
                <a:latin typeface="Calibri" pitchFamily="34" charset="0"/>
                <a:cs typeface="Calibri" pitchFamily="34" charset="0"/>
              </a:rPr>
              <a:t>Allowing greater autonomy. Users can work with copies of data while disconnected and then propagate changes they make to other databases when they are connected. (Queued updating)</a:t>
            </a:r>
          </a:p>
          <a:p>
            <a:pPr marL="677863" lvl="2" indent="-342900" algn="just">
              <a:spcBef>
                <a:spcPct val="20000"/>
              </a:spcBef>
              <a:spcAft>
                <a:spcPts val="600"/>
              </a:spcAft>
              <a:buFont typeface="Arial" pitchFamily="34" charset="0"/>
              <a:buChar char="•"/>
            </a:pPr>
            <a:r>
              <a:rPr lang="en-US" dirty="0">
                <a:solidFill>
                  <a:schemeClr val="bg1">
                    <a:lumMod val="65000"/>
                  </a:schemeClr>
                </a:solidFill>
                <a:latin typeface="Calibri" pitchFamily="34" charset="0"/>
                <a:cs typeface="Calibri" pitchFamily="34" charset="0"/>
              </a:rPr>
              <a:t>Scale out of data to be browsed, such as browsing data using Web-based applications.</a:t>
            </a:r>
          </a:p>
          <a:p>
            <a:pPr marL="677863" lvl="2" indent="-342900" algn="just">
              <a:spcBef>
                <a:spcPct val="20000"/>
              </a:spcBef>
              <a:buFont typeface="Arial" pitchFamily="34" charset="0"/>
              <a:buChar char="•"/>
            </a:pPr>
            <a:r>
              <a:rPr lang="en-US" dirty="0">
                <a:solidFill>
                  <a:schemeClr val="bg1">
                    <a:lumMod val="65000"/>
                  </a:schemeClr>
                </a:solidFill>
                <a:latin typeface="Calibri" pitchFamily="34" charset="0"/>
                <a:cs typeface="Calibri" pitchFamily="34" charset="0"/>
              </a:rPr>
              <a:t>Increasing aggregate read performance</a:t>
            </a:r>
            <a:r>
              <a:rPr lang="en-US" dirty="0">
                <a:latin typeface="Calibri" pitchFamily="34" charset="0"/>
                <a:cs typeface="Calibri" pitchFamily="34" charset="0"/>
              </a:rPr>
              <a:t>. </a:t>
            </a:r>
          </a:p>
          <a:p>
            <a:pPr marL="677863" lvl="2" indent="-342900" algn="just">
              <a:spcBef>
                <a:spcPct val="20000"/>
              </a:spcBef>
              <a:buFont typeface="Arial" pitchFamily="34" charset="0"/>
              <a:buChar char="•"/>
            </a:pPr>
            <a:endParaRPr lang="en-US" sz="1800" dirty="0">
              <a:latin typeface="Calibri" pitchFamily="34" charset="0"/>
              <a:cs typeface="Calibri" pitchFamily="34" charset="0"/>
            </a:endParaRPr>
          </a:p>
          <a:p>
            <a:endParaRPr lang="en-US" dirty="0"/>
          </a:p>
        </p:txBody>
      </p:sp>
      <p:sp>
        <p:nvSpPr>
          <p:cNvPr id="4" name="TextBox 11"/>
          <p:cNvSpPr txBox="1"/>
          <p:nvPr/>
        </p:nvSpPr>
        <p:spPr>
          <a:xfrm>
            <a:off x="7092394" y="5646609"/>
            <a:ext cx="1064470" cy="6771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2"/>
            <a:r>
              <a:rPr lang="en-US" sz="2000" dirty="0" smtClean="0">
                <a:solidFill>
                  <a:schemeClr val="tx1">
                    <a:tint val="75000"/>
                  </a:schemeClr>
                </a:solidFill>
                <a:latin typeface="Calibri" pitchFamily="34" charset="0"/>
                <a:ea typeface="Segoe UI" pitchFamily="34" charset="0"/>
                <a:cs typeface="Calibri" pitchFamily="34" charset="0"/>
              </a:rPr>
              <a:t>Conti…</a:t>
            </a:r>
          </a:p>
          <a:p>
            <a:endParaRPr lang="en-US" dirty="0"/>
          </a:p>
        </p:txBody>
      </p:sp>
    </p:spTree>
    <p:extLst>
      <p:ext uri="{BB962C8B-B14F-4D97-AF65-F5344CB8AC3E}">
        <p14:creationId xmlns:p14="http://schemas.microsoft.com/office/powerpoint/2010/main" val="331318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kern="1200" dirty="0">
                <a:solidFill>
                  <a:schemeClr val="tx1"/>
                </a:solidFill>
                <a:cs typeface="Calibri" pitchFamily="34" charset="0"/>
              </a:rPr>
              <a:t>Why to use Replication</a:t>
            </a:r>
            <a:r>
              <a:rPr lang="en-US" kern="1200" dirty="0" smtClean="0">
                <a:solidFill>
                  <a:schemeClr val="tx1"/>
                </a:solidFill>
                <a:cs typeface="Calibri" pitchFamily="34" charset="0"/>
              </a:rPr>
              <a: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56937312"/>
              </p:ext>
            </p:extLst>
          </p:nvPr>
        </p:nvGraphicFramePr>
        <p:xfrm>
          <a:off x="485593" y="1196520"/>
          <a:ext cx="8258175" cy="4901909"/>
        </p:xfrm>
        <a:graphic>
          <a:graphicData uri="http://schemas.openxmlformats.org/drawingml/2006/table">
            <a:tbl>
              <a:tblPr/>
              <a:tblGrid>
                <a:gridCol w="2318232"/>
                <a:gridCol w="1244118"/>
                <a:gridCol w="1065440"/>
                <a:gridCol w="1544410"/>
                <a:gridCol w="2085975"/>
              </a:tblGrid>
              <a:tr h="412207">
                <a:tc>
                  <a:txBody>
                    <a:bodyPr/>
                    <a:lstStyle/>
                    <a:p>
                      <a:pPr algn="ctr" fontAlgn="b"/>
                      <a:r>
                        <a:rPr lang="en-US" sz="1400" b="0" i="0" u="none" strike="noStrike" dirty="0">
                          <a:latin typeface="Calibri" pitchFamily="34" charset="0"/>
                          <a:cs typeface="Calibri"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1" i="0" u="none" strike="noStrike" dirty="0" smtClean="0">
                          <a:latin typeface="Calibri" pitchFamily="34" charset="0"/>
                          <a:cs typeface="Calibri" pitchFamily="34" charset="0"/>
                        </a:rPr>
                        <a:t>Clustering</a:t>
                      </a:r>
                      <a:endParaRPr lang="en-US" sz="1400" b="1"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1" i="0" u="none" strike="noStrike" dirty="0">
                          <a:latin typeface="Calibri" pitchFamily="34" charset="0"/>
                          <a:cs typeface="Calibri" pitchFamily="34" charset="0"/>
                        </a:rPr>
                        <a:t>Log-Shipping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1" i="0" u="none" strike="noStrike" dirty="0">
                          <a:latin typeface="Calibri" pitchFamily="34" charset="0"/>
                          <a:cs typeface="Calibri" pitchFamily="34" charset="0"/>
                        </a:rPr>
                        <a:t>Database Mirroring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1" i="0" u="none" strike="noStrike" dirty="0">
                          <a:latin typeface="Calibri" pitchFamily="34" charset="0"/>
                          <a:cs typeface="Calibri" pitchFamily="34" charset="0"/>
                        </a:rPr>
                        <a:t>Replication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9814">
                <a:tc>
                  <a:txBody>
                    <a:bodyPr/>
                    <a:lstStyle/>
                    <a:p>
                      <a:pPr algn="ctr" fontAlgn="b"/>
                      <a:r>
                        <a:rPr lang="en-US" sz="1400" b="1" i="0" u="none" strike="noStrike" dirty="0">
                          <a:latin typeface="Calibri" pitchFamily="34" charset="0"/>
                          <a:cs typeface="Calibri" pitchFamily="34" charset="0"/>
                        </a:rPr>
                        <a:t>Latency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N/A</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&gt;1min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Potentially &lt; 1 min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Potentially as low as a few seconds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214">
                <a:tc>
                  <a:txBody>
                    <a:bodyPr/>
                    <a:lstStyle/>
                    <a:p>
                      <a:pPr algn="ctr" fontAlgn="b"/>
                      <a:r>
                        <a:rPr lang="en-US" sz="1400" b="1" i="0" u="none" strike="noStrike" dirty="0">
                          <a:latin typeface="Calibri" pitchFamily="34" charset="0"/>
                          <a:cs typeface="Calibri" pitchFamily="34" charset="0"/>
                        </a:rPr>
                        <a:t>Causes schema </a:t>
                      </a:r>
                      <a:r>
                        <a:rPr lang="en-US" sz="1400" b="1" i="0" u="none" strike="noStrike" dirty="0" smtClean="0">
                          <a:latin typeface="Calibri" pitchFamily="34" charset="0"/>
                          <a:cs typeface="Calibri" pitchFamily="34" charset="0"/>
                        </a:rPr>
                        <a:t>alterations to </a:t>
                      </a:r>
                      <a:r>
                        <a:rPr lang="en-US" sz="1400" b="1" i="0" u="none" strike="noStrike" dirty="0">
                          <a:latin typeface="Calibri" pitchFamily="34" charset="0"/>
                          <a:cs typeface="Calibri" pitchFamily="34" charset="0"/>
                        </a:rPr>
                        <a:t>be made at the </a:t>
                      </a:r>
                      <a:r>
                        <a:rPr lang="en-US" sz="1400" b="1" i="0" u="none" strike="noStrike" dirty="0" smtClean="0">
                          <a:latin typeface="Calibri" pitchFamily="34" charset="0"/>
                          <a:cs typeface="Calibri" pitchFamily="34" charset="0"/>
                        </a:rPr>
                        <a:t>publisher</a:t>
                      </a:r>
                      <a:endParaRPr lang="en-US" sz="1400" b="1"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Only</a:t>
                      </a:r>
                      <a:r>
                        <a:rPr lang="en-US" sz="1400" b="0" i="0" u="none" strike="noStrike" baseline="0" dirty="0" smtClean="0">
                          <a:latin typeface="Calibri" pitchFamily="34" charset="0"/>
                          <a:cs typeface="Calibri" pitchFamily="34" charset="0"/>
                        </a:rPr>
                        <a:t> one copy of DB is available at a given point of time.</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Calibri" pitchFamily="34" charset="0"/>
                          <a:cs typeface="Calibri" pitchFamily="34" charset="0"/>
                        </a:rPr>
                        <a:t>Snaoshot - NO</a:t>
                      </a:r>
                    </a:p>
                    <a:p>
                      <a:pPr algn="ctr" fontAlgn="b"/>
                      <a:r>
                        <a:rPr lang="en-US" sz="1400" b="0" i="0" u="none" strike="noStrike" dirty="0" smtClean="0">
                          <a:latin typeface="Calibri" pitchFamily="34" charset="0"/>
                          <a:cs typeface="Calibri" pitchFamily="34" charset="0"/>
                        </a:rPr>
                        <a:t>Plain Transactional </a:t>
                      </a:r>
                      <a:r>
                        <a:rPr lang="en-US" sz="1400" b="0" i="0" u="none" strike="noStrike" dirty="0">
                          <a:latin typeface="Calibri" pitchFamily="34" charset="0"/>
                          <a:cs typeface="Calibri" pitchFamily="34" charset="0"/>
                        </a:rPr>
                        <a:t>- </a:t>
                      </a:r>
                      <a:r>
                        <a:rPr lang="en-US" sz="1400" b="0" i="0" u="none" strike="noStrike" dirty="0" smtClean="0">
                          <a:latin typeface="Calibri" pitchFamily="34" charset="0"/>
                          <a:cs typeface="Calibri" pitchFamily="34" charset="0"/>
                        </a:rPr>
                        <a:t>NO; </a:t>
                      </a:r>
                    </a:p>
                    <a:p>
                      <a:pPr algn="ctr" fontAlgn="b"/>
                      <a:r>
                        <a:rPr lang="en-US" sz="1400" b="0" i="0" u="none" strike="noStrike" dirty="0" smtClean="0">
                          <a:latin typeface="Calibri" pitchFamily="34" charset="0"/>
                          <a:cs typeface="Calibri" pitchFamily="34" charset="0"/>
                        </a:rPr>
                        <a:t>Updatable </a:t>
                      </a:r>
                      <a:r>
                        <a:rPr lang="en-US" sz="1400" b="0" i="0" u="none" strike="noStrike" dirty="0">
                          <a:latin typeface="Calibri" pitchFamily="34" charset="0"/>
                          <a:cs typeface="Calibri" pitchFamily="34" charset="0"/>
                        </a:rPr>
                        <a:t>S</a:t>
                      </a:r>
                      <a:r>
                        <a:rPr lang="en-US" sz="1400" b="0" i="0" u="none" strike="noStrike" dirty="0" smtClean="0">
                          <a:latin typeface="Calibri" pitchFamily="34" charset="0"/>
                          <a:cs typeface="Calibri" pitchFamily="34" charset="0"/>
                        </a:rPr>
                        <a:t>ubscribers and Merge Replication – YES</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280">
                <a:tc>
                  <a:txBody>
                    <a:bodyPr/>
                    <a:lstStyle/>
                    <a:p>
                      <a:pPr algn="ctr" fontAlgn="b"/>
                      <a:r>
                        <a:rPr lang="en-US" sz="1400" b="1" i="0" u="none" strike="noStrike">
                          <a:latin typeface="Calibri" pitchFamily="34" charset="0"/>
                          <a:cs typeface="Calibri" pitchFamily="34" charset="0"/>
                        </a:rPr>
                        <a:t>Causes schema alterations to be made at the subscriber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N/A</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Calibri" pitchFamily="34" charset="0"/>
                          <a:cs typeface="Calibri" pitchFamily="34" charset="0"/>
                        </a:rPr>
                        <a:t>Possibly yes.</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280">
                <a:tc>
                  <a:txBody>
                    <a:bodyPr/>
                    <a:lstStyle/>
                    <a:p>
                      <a:pPr algn="ctr" fontAlgn="b"/>
                      <a:r>
                        <a:rPr lang="en-US" sz="1400" b="1" i="0" u="none" strike="noStrike" dirty="0">
                          <a:latin typeface="Calibri" pitchFamily="34" charset="0"/>
                          <a:cs typeface="Calibri" pitchFamily="34" charset="0"/>
                        </a:rPr>
                        <a:t>Requires schema properties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N/A</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Primary keys are  required for transactional table articles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576">
                <a:tc>
                  <a:txBody>
                    <a:bodyPr/>
                    <a:lstStyle/>
                    <a:p>
                      <a:pPr algn="ctr" fontAlgn="b"/>
                      <a:r>
                        <a:rPr lang="en-US" sz="1400" b="1" i="0" u="none" strike="noStrike">
                          <a:latin typeface="Calibri" pitchFamily="34" charset="0"/>
                          <a:cs typeface="Calibri" pitchFamily="34" charset="0"/>
                        </a:rPr>
                        <a:t>Selection of individual objects possible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N/A</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Yes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722">
                <a:tc>
                  <a:txBody>
                    <a:bodyPr/>
                    <a:lstStyle/>
                    <a:p>
                      <a:pPr algn="ctr" fontAlgn="b"/>
                      <a:r>
                        <a:rPr lang="en-US" sz="1400" b="1" i="0" u="none" strike="noStrike" dirty="0">
                          <a:latin typeface="Calibri" pitchFamily="34" charset="0"/>
                          <a:cs typeface="Calibri" pitchFamily="34" charset="0"/>
                        </a:rPr>
                        <a:t>Subscriber database "protected"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N/A</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Calibri" pitchFamily="34" charset="0"/>
                          <a:cs typeface="Calibri" pitchFamily="34" charset="0"/>
                        </a:rPr>
                        <a:t>Yes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Calibri" pitchFamily="34" charset="0"/>
                          <a:cs typeface="Calibri" pitchFamily="34" charset="0"/>
                        </a:rPr>
                        <a:t>Yes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723">
                <a:tc>
                  <a:txBody>
                    <a:bodyPr/>
                    <a:lstStyle/>
                    <a:p>
                      <a:pPr algn="ctr" fontAlgn="b"/>
                      <a:r>
                        <a:rPr lang="en-US" sz="1400" b="1" i="0" u="none" strike="noStrike" dirty="0">
                          <a:latin typeface="Calibri" pitchFamily="34" charset="0"/>
                          <a:cs typeface="Calibri" pitchFamily="34" charset="0"/>
                        </a:rPr>
                        <a:t>System data transferred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Yes, complete instance failover.</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Calibri" pitchFamily="34" charset="0"/>
                          <a:cs typeface="Calibri" pitchFamily="34" charset="0"/>
                        </a:rPr>
                        <a:t>Mostly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Yes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921">
                <a:tc>
                  <a:txBody>
                    <a:bodyPr/>
                    <a:lstStyle/>
                    <a:p>
                      <a:pPr algn="ctr" fontAlgn="b"/>
                      <a:r>
                        <a:rPr lang="en-US" sz="1400" b="1" i="0" u="none" strike="noStrike" dirty="0">
                          <a:latin typeface="Calibri" pitchFamily="34" charset="0"/>
                          <a:cs typeface="Calibri" pitchFamily="34" charset="0"/>
                        </a:rPr>
                        <a:t>Can the subscriber server be used as reporting server?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No</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Calibri" pitchFamily="34" charset="0"/>
                          <a:cs typeface="Calibri" pitchFamily="34" charset="0"/>
                        </a:rPr>
                        <a:t>Unlikely</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Calibri" pitchFamily="34" charset="0"/>
                          <a:cs typeface="Calibri" pitchFamily="34" charset="0"/>
                        </a:rPr>
                        <a:t>Possibly</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Yes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46">
                <a:tc>
                  <a:txBody>
                    <a:bodyPr/>
                    <a:lstStyle/>
                    <a:p>
                      <a:pPr algn="ctr" fontAlgn="b"/>
                      <a:r>
                        <a:rPr lang="en-US" sz="1400" b="1" i="0" u="none" strike="noStrike" dirty="0">
                          <a:latin typeface="Calibri" pitchFamily="34" charset="0"/>
                          <a:cs typeface="Calibri" pitchFamily="34" charset="0"/>
                        </a:rPr>
                        <a:t>Supports automatic failover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400" b="0" i="0" u="none" strike="noStrike" dirty="0" smtClean="0">
                          <a:latin typeface="Calibri" pitchFamily="34" charset="0"/>
                          <a:cs typeface="Calibri" pitchFamily="34" charset="0"/>
                        </a:rPr>
                        <a:t>Yes</a:t>
                      </a:r>
                      <a:endParaRPr lang="en-US" sz="1400" b="0" i="0" u="none" strike="noStrike" dirty="0">
                        <a:latin typeface="Calibri" pitchFamily="34" charset="0"/>
                        <a:cs typeface="Calibri"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Yes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Calibri" pitchFamily="34" charset="0"/>
                          <a:cs typeface="Calibri"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445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kern="1200" dirty="0">
                <a:solidFill>
                  <a:schemeClr val="tx1"/>
                </a:solidFill>
                <a:cs typeface="Calibri" pitchFamily="34" charset="0"/>
              </a:rPr>
              <a:t>Replication </a:t>
            </a:r>
            <a:r>
              <a:rPr lang="en-US" kern="1200" dirty="0" smtClean="0">
                <a:solidFill>
                  <a:schemeClr val="tx1"/>
                </a:solidFill>
                <a:cs typeface="Calibri" pitchFamily="34" charset="0"/>
              </a:rPr>
              <a:t>Model</a:t>
            </a:r>
            <a:endParaRPr lang="en-US" dirty="0"/>
          </a:p>
        </p:txBody>
      </p:sp>
      <p:sp>
        <p:nvSpPr>
          <p:cNvPr id="3" name="Content Placeholder 2"/>
          <p:cNvSpPr>
            <a:spLocks noGrp="1"/>
          </p:cNvSpPr>
          <p:nvPr>
            <p:ph idx="1"/>
          </p:nvPr>
        </p:nvSpPr>
        <p:spPr>
          <a:xfrm>
            <a:off x="1049338" y="988000"/>
            <a:ext cx="7027862" cy="4665663"/>
          </a:xfrm>
        </p:spPr>
        <p:txBody>
          <a:bodyPr/>
          <a:lstStyle/>
          <a:p>
            <a:pPr marL="457200"/>
            <a:r>
              <a:rPr lang="en-US" sz="2000" dirty="0">
                <a:latin typeface="Calibri" pitchFamily="34" charset="0"/>
                <a:cs typeface="Calibri" pitchFamily="34" charset="0"/>
              </a:rPr>
              <a:t>Following are the main components for a SQL Server Replication model:</a:t>
            </a:r>
          </a:p>
          <a:p>
            <a:pPr marL="457200"/>
            <a:endParaRPr lang="en-US" sz="2000" dirty="0">
              <a:latin typeface="Calibri" pitchFamily="34" charset="0"/>
              <a:cs typeface="Calibri" pitchFamily="34" charset="0"/>
            </a:endParaRPr>
          </a:p>
          <a:p>
            <a:pPr marL="914400" lvl="1" indent="-274320">
              <a:buFont typeface="Arial" pitchFamily="34" charset="0"/>
              <a:buChar char="•"/>
            </a:pPr>
            <a:r>
              <a:rPr lang="en-US" sz="2000" dirty="0">
                <a:latin typeface="Calibri" pitchFamily="34" charset="0"/>
                <a:cs typeface="Calibri" pitchFamily="34" charset="0"/>
              </a:rPr>
              <a:t>Publisher</a:t>
            </a:r>
          </a:p>
          <a:p>
            <a:pPr marL="914400" lvl="1" indent="-274320">
              <a:buFont typeface="Arial" pitchFamily="34" charset="0"/>
              <a:buChar char="•"/>
            </a:pPr>
            <a:r>
              <a:rPr lang="en-US" sz="2000" dirty="0">
                <a:latin typeface="Calibri" pitchFamily="34" charset="0"/>
                <a:cs typeface="Calibri" pitchFamily="34" charset="0"/>
              </a:rPr>
              <a:t>Distributor</a:t>
            </a:r>
          </a:p>
          <a:p>
            <a:pPr marL="914400" lvl="1" indent="-274320">
              <a:buFont typeface="Arial" pitchFamily="34" charset="0"/>
              <a:buChar char="•"/>
            </a:pPr>
            <a:r>
              <a:rPr lang="en-US" sz="2000" dirty="0">
                <a:latin typeface="Calibri" pitchFamily="34" charset="0"/>
                <a:cs typeface="Calibri" pitchFamily="34" charset="0"/>
              </a:rPr>
              <a:t>Subscriber</a:t>
            </a:r>
          </a:p>
          <a:p>
            <a:pPr marL="914400" lvl="1" indent="-274320">
              <a:buFont typeface="Arial" pitchFamily="34" charset="0"/>
              <a:buChar char="•"/>
            </a:pPr>
            <a:r>
              <a:rPr lang="en-US" sz="2000" dirty="0">
                <a:latin typeface="Calibri" pitchFamily="34" charset="0"/>
                <a:cs typeface="Calibri" pitchFamily="34" charset="0"/>
              </a:rPr>
              <a:t>Agents</a:t>
            </a:r>
          </a:p>
          <a:p>
            <a:pPr marL="914400" lvl="1" indent="-274320">
              <a:buFont typeface="Arial" pitchFamily="34" charset="0"/>
              <a:buChar char="•"/>
            </a:pPr>
            <a:r>
              <a:rPr lang="en-US" sz="2000" dirty="0">
                <a:latin typeface="Calibri" pitchFamily="34" charset="0"/>
                <a:cs typeface="Calibri" pitchFamily="34" charset="0"/>
              </a:rPr>
              <a:t>Publications</a:t>
            </a:r>
          </a:p>
          <a:p>
            <a:pPr marL="914400" lvl="1" indent="-274320">
              <a:buFont typeface="Arial" pitchFamily="34" charset="0"/>
              <a:buChar char="•"/>
            </a:pPr>
            <a:r>
              <a:rPr lang="en-US" sz="2000" dirty="0">
                <a:latin typeface="Calibri" pitchFamily="34" charset="0"/>
                <a:cs typeface="Calibri" pitchFamily="34" charset="0"/>
              </a:rPr>
              <a:t>Articles</a:t>
            </a:r>
          </a:p>
          <a:p>
            <a:pPr marL="914400" lvl="1" indent="-274320">
              <a:buFont typeface="Arial" pitchFamily="34" charset="0"/>
              <a:buChar char="•"/>
            </a:pPr>
            <a:r>
              <a:rPr lang="en-US" sz="2000" dirty="0">
                <a:latin typeface="Calibri" pitchFamily="34" charset="0"/>
                <a:cs typeface="Calibri" pitchFamily="34" charset="0"/>
              </a:rPr>
              <a:t>Subscriptions</a:t>
            </a:r>
          </a:p>
          <a:p>
            <a:endParaRPr lang="en-US" dirty="0"/>
          </a:p>
        </p:txBody>
      </p:sp>
      <p:pic>
        <p:nvPicPr>
          <p:cNvPr id="7" name="Picture 2" descr="Replication components and data flow"/>
          <p:cNvPicPr>
            <a:picLocks noChangeAspect="1" noChangeArrowheads="1"/>
          </p:cNvPicPr>
          <p:nvPr/>
        </p:nvPicPr>
        <p:blipFill>
          <a:blip r:embed="rId3" cstate="print"/>
          <a:srcRect/>
          <a:stretch>
            <a:fillRect/>
          </a:stretch>
        </p:blipFill>
        <p:spPr bwMode="auto">
          <a:xfrm>
            <a:off x="3958045" y="2555153"/>
            <a:ext cx="4583201" cy="2870288"/>
          </a:xfrm>
          <a:prstGeom prst="rect">
            <a:avLst/>
          </a:prstGeom>
          <a:noFill/>
        </p:spPr>
      </p:pic>
      <p:sp>
        <p:nvSpPr>
          <p:cNvPr id="5" name="TextBox 11"/>
          <p:cNvSpPr txBox="1"/>
          <p:nvPr/>
        </p:nvSpPr>
        <p:spPr>
          <a:xfrm>
            <a:off x="7404121" y="5750520"/>
            <a:ext cx="1022906" cy="6771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2"/>
            <a:r>
              <a:rPr lang="en-US" sz="2000" dirty="0" smtClean="0">
                <a:solidFill>
                  <a:schemeClr val="tx1">
                    <a:tint val="75000"/>
                  </a:schemeClr>
                </a:solidFill>
                <a:latin typeface="Calibri" pitchFamily="34" charset="0"/>
                <a:ea typeface="Segoe UI" pitchFamily="34" charset="0"/>
                <a:cs typeface="Calibri" pitchFamily="34" charset="0"/>
              </a:rPr>
              <a:t>Conti…</a:t>
            </a:r>
          </a:p>
          <a:p>
            <a:endParaRPr lang="en-US" dirty="0"/>
          </a:p>
        </p:txBody>
      </p:sp>
    </p:spTree>
    <p:extLst>
      <p:ext uri="{BB962C8B-B14F-4D97-AF65-F5344CB8AC3E}">
        <p14:creationId xmlns:p14="http://schemas.microsoft.com/office/powerpoint/2010/main" val="347412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kern="1200" dirty="0">
                <a:solidFill>
                  <a:schemeClr val="tx1"/>
                </a:solidFill>
                <a:cs typeface="Calibri" pitchFamily="34" charset="0"/>
              </a:rPr>
              <a:t>Replication </a:t>
            </a:r>
            <a:r>
              <a:rPr lang="en-US" kern="1200" dirty="0" smtClean="0">
                <a:solidFill>
                  <a:schemeClr val="tx1"/>
                </a:solidFill>
                <a:cs typeface="Calibri" pitchFamily="34" charset="0"/>
              </a:rPr>
              <a:t>Model</a:t>
            </a:r>
            <a:endParaRPr lang="en-US" dirty="0"/>
          </a:p>
        </p:txBody>
      </p:sp>
      <p:sp>
        <p:nvSpPr>
          <p:cNvPr id="3" name="Content Placeholder 2"/>
          <p:cNvSpPr>
            <a:spLocks noGrp="1"/>
          </p:cNvSpPr>
          <p:nvPr>
            <p:ph idx="1"/>
          </p:nvPr>
        </p:nvSpPr>
        <p:spPr/>
        <p:txBody>
          <a:bodyPr/>
          <a:lstStyle/>
          <a:p>
            <a:r>
              <a:rPr lang="en-US" sz="1800" b="0" dirty="0">
                <a:latin typeface="Calibri" panose="020F0502020204030204" pitchFamily="34" charset="0"/>
              </a:rPr>
              <a:t>A </a:t>
            </a:r>
            <a:r>
              <a:rPr lang="en-US" sz="1800" b="0" i="1" dirty="0">
                <a:latin typeface="Calibri" panose="020F0502020204030204" pitchFamily="34" charset="0"/>
              </a:rPr>
              <a:t>replication topology</a:t>
            </a:r>
            <a:r>
              <a:rPr lang="en-US" sz="1800" b="0" dirty="0">
                <a:latin typeface="Calibri" panose="020F0502020204030204" pitchFamily="34" charset="0"/>
              </a:rPr>
              <a:t> defines the relationship between servers and copies of data and clarifies the logic that determines how data flows between servers.</a:t>
            </a:r>
          </a:p>
          <a:p>
            <a:endParaRPr lang="en-US" sz="1800" b="0" dirty="0">
              <a:latin typeface="Calibri" panose="020F0502020204030204" pitchFamily="34" charset="0"/>
            </a:endParaRPr>
          </a:p>
          <a:p>
            <a:r>
              <a:rPr lang="en-US" sz="1800" b="0" dirty="0">
                <a:latin typeface="Calibri" panose="020F0502020204030204" pitchFamily="34" charset="0"/>
              </a:rPr>
              <a:t>There are several replication processes (referred to as agents) that are responsible for copying and moving data between the Publisher and Subscribers</a:t>
            </a:r>
          </a:p>
          <a:p>
            <a:endParaRPr lang="en-US" dirty="0"/>
          </a:p>
        </p:txBody>
      </p:sp>
    </p:spTree>
    <p:extLst>
      <p:ext uri="{BB962C8B-B14F-4D97-AF65-F5344CB8AC3E}">
        <p14:creationId xmlns:p14="http://schemas.microsoft.com/office/powerpoint/2010/main" val="1786946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cs typeface="Calibri" pitchFamily="34" charset="0"/>
              </a:rPr>
              <a:t>Components of SQL Server </a:t>
            </a:r>
            <a:r>
              <a:rPr lang="en-US" dirty="0" smtClean="0">
                <a:cs typeface="Calibri" pitchFamily="34" charset="0"/>
              </a:rPr>
              <a:t>Replication</a:t>
            </a:r>
            <a:endParaRPr lang="en-US" dirty="0"/>
          </a:p>
        </p:txBody>
      </p:sp>
      <p:sp>
        <p:nvSpPr>
          <p:cNvPr id="3" name="Content Placeholder 2"/>
          <p:cNvSpPr>
            <a:spLocks noGrp="1"/>
          </p:cNvSpPr>
          <p:nvPr>
            <p:ph idx="1"/>
          </p:nvPr>
        </p:nvSpPr>
        <p:spPr/>
        <p:txBody>
          <a:bodyPr/>
          <a:lstStyle/>
          <a:p>
            <a:pPr marL="228600" lvl="1" indent="-228600" algn="just">
              <a:buSzPct val="70000"/>
              <a:buBlip>
                <a:blip r:embed="rId3"/>
              </a:buBlip>
            </a:pPr>
            <a:r>
              <a:rPr lang="en-US" sz="1800" b="1" u="sng" kern="1200" dirty="0">
                <a:latin typeface="Calibri" pitchFamily="34" charset="0"/>
                <a:ea typeface="+mn-ea"/>
                <a:cs typeface="Calibri" pitchFamily="34" charset="0"/>
              </a:rPr>
              <a:t>Publisher</a:t>
            </a:r>
            <a:r>
              <a:rPr lang="en-US" sz="1600" dirty="0">
                <a:latin typeface="Calibri" pitchFamily="34" charset="0"/>
                <a:cs typeface="Calibri" pitchFamily="34" charset="0"/>
              </a:rPr>
              <a:t> - </a:t>
            </a:r>
            <a:r>
              <a:rPr lang="en-US" sz="1800" kern="1200" dirty="0">
                <a:latin typeface="Calibri" pitchFamily="34" charset="0"/>
                <a:ea typeface="+mn-ea"/>
                <a:cs typeface="Calibri" pitchFamily="34" charset="0"/>
              </a:rPr>
              <a:t>Publishers are the servers or SQL Server instance(s) that have the data you want to replicate. The Publisher can have one or more publications, each defining a logically related set of objects and data to replicate.</a:t>
            </a:r>
          </a:p>
          <a:p>
            <a:pPr algn="just"/>
            <a:endParaRPr lang="en-US" sz="1400" dirty="0">
              <a:latin typeface="Calibri" pitchFamily="34" charset="0"/>
              <a:cs typeface="Calibri" pitchFamily="34" charset="0"/>
            </a:endParaRPr>
          </a:p>
          <a:p>
            <a:pPr algn="just"/>
            <a:r>
              <a:rPr lang="en-US" sz="1800" u="sng" kern="1200" dirty="0">
                <a:latin typeface="Calibri" pitchFamily="34" charset="0"/>
                <a:cs typeface="Calibri" pitchFamily="34" charset="0"/>
              </a:rPr>
              <a:t>Distributor</a:t>
            </a:r>
            <a:r>
              <a:rPr lang="en-US" sz="1400" dirty="0">
                <a:latin typeface="Calibri" pitchFamily="34" charset="0"/>
                <a:cs typeface="Calibri" pitchFamily="34" charset="0"/>
              </a:rPr>
              <a:t> – </a:t>
            </a:r>
            <a:r>
              <a:rPr lang="en-US" sz="1800" b="0" kern="1200" dirty="0">
                <a:latin typeface="Calibri" pitchFamily="34" charset="0"/>
                <a:cs typeface="Calibri" pitchFamily="34" charset="0"/>
              </a:rPr>
              <a:t>A Distributor you can say a central Database instance in replication which hosts the agents which are responsible for moving data from a publisher to </a:t>
            </a:r>
            <a:r>
              <a:rPr lang="en-US" sz="1800" b="0" kern="1200" dirty="0" err="1">
                <a:latin typeface="Calibri" pitchFamily="34" charset="0"/>
                <a:cs typeface="Calibri" pitchFamily="34" charset="0"/>
              </a:rPr>
              <a:t>subcriber</a:t>
            </a:r>
            <a:r>
              <a:rPr lang="en-US" sz="1800" b="0" kern="1200" dirty="0">
                <a:latin typeface="Calibri" pitchFamily="34" charset="0"/>
                <a:cs typeface="Calibri" pitchFamily="34" charset="0"/>
              </a:rPr>
              <a:t>(s). A Distributor server also hosts a Distribution Database which is associated with Publisher. This database stores metadata about the publication, replication status data </a:t>
            </a:r>
            <a:r>
              <a:rPr lang="en-US" sz="1800" b="0" kern="1200" dirty="0" smtClean="0">
                <a:latin typeface="Calibri" pitchFamily="34" charset="0"/>
                <a:cs typeface="Calibri" pitchFamily="34" charset="0"/>
              </a:rPr>
              <a:t>etc.</a:t>
            </a:r>
          </a:p>
          <a:p>
            <a:pPr marL="0" indent="0" algn="just">
              <a:buNone/>
            </a:pPr>
            <a:endParaRPr lang="en-US" sz="1800" b="0" kern="1200" dirty="0" smtClean="0">
              <a:latin typeface="Calibri" pitchFamily="34" charset="0"/>
              <a:cs typeface="Calibri" pitchFamily="34" charset="0"/>
            </a:endParaRPr>
          </a:p>
          <a:p>
            <a:pPr algn="just"/>
            <a:r>
              <a:rPr lang="en-US" sz="1800" b="1" u="sng" kern="1200" dirty="0" smtClean="0">
                <a:latin typeface="Calibri" pitchFamily="34" charset="0"/>
                <a:ea typeface="+mn-ea"/>
                <a:cs typeface="Calibri" pitchFamily="34" charset="0"/>
              </a:rPr>
              <a:t>Subscriber</a:t>
            </a:r>
            <a:r>
              <a:rPr lang="en-US" sz="1600" dirty="0" smtClean="0">
                <a:latin typeface="Calibri" pitchFamily="34" charset="0"/>
                <a:cs typeface="Calibri" pitchFamily="34" charset="0"/>
              </a:rPr>
              <a:t> </a:t>
            </a:r>
            <a:r>
              <a:rPr lang="en-US" sz="1600" dirty="0">
                <a:latin typeface="Calibri" pitchFamily="34" charset="0"/>
                <a:cs typeface="Calibri" pitchFamily="34" charset="0"/>
              </a:rPr>
              <a:t>- </a:t>
            </a:r>
            <a:r>
              <a:rPr lang="en-US" sz="1800" b="0" kern="1200" dirty="0">
                <a:latin typeface="Calibri" pitchFamily="34" charset="0"/>
                <a:ea typeface="+mn-ea"/>
                <a:cs typeface="Calibri" pitchFamily="34" charset="0"/>
              </a:rPr>
              <a:t>A Subscriber is a database instance that receives replicated data. A Subscriber can receive data from multiple Publishers and publications. Depending on the type of replication chosen, the Subscriber can also pass data changes back to the Publisher or republish the data to other Subscribers.</a:t>
            </a:r>
          </a:p>
          <a:p>
            <a:endParaRPr lang="en-US" dirty="0"/>
          </a:p>
        </p:txBody>
      </p:sp>
    </p:spTree>
    <p:extLst>
      <p:ext uri="{BB962C8B-B14F-4D97-AF65-F5344CB8AC3E}">
        <p14:creationId xmlns:p14="http://schemas.microsoft.com/office/powerpoint/2010/main" val="3654877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cs typeface="Calibri" pitchFamily="34" charset="0"/>
              </a:rPr>
              <a:t>Components of SQL Server </a:t>
            </a:r>
            <a:r>
              <a:rPr lang="en-US" dirty="0" smtClean="0">
                <a:cs typeface="Calibri" pitchFamily="34" charset="0"/>
              </a:rPr>
              <a:t>Replication</a:t>
            </a:r>
            <a:endParaRPr lang="en-US" dirty="0"/>
          </a:p>
        </p:txBody>
      </p:sp>
      <p:sp>
        <p:nvSpPr>
          <p:cNvPr id="3" name="Content Placeholder 2"/>
          <p:cNvSpPr>
            <a:spLocks noGrp="1"/>
          </p:cNvSpPr>
          <p:nvPr>
            <p:ph idx="1"/>
          </p:nvPr>
        </p:nvSpPr>
        <p:spPr>
          <a:xfrm>
            <a:off x="1016000" y="1044575"/>
            <a:ext cx="7027862" cy="4665663"/>
          </a:xfrm>
        </p:spPr>
        <p:txBody>
          <a:bodyPr/>
          <a:lstStyle/>
          <a:p>
            <a:pPr marL="171450" lvl="1" indent="-171450" algn="just">
              <a:buFont typeface="Arial" pitchFamily="34" charset="0"/>
              <a:buChar char="•"/>
            </a:pPr>
            <a:r>
              <a:rPr lang="en-US" sz="1800" b="1" dirty="0">
                <a:latin typeface="Calibri" pitchFamily="34" charset="0"/>
                <a:cs typeface="Calibri" pitchFamily="34" charset="0"/>
              </a:rPr>
              <a:t>Agents </a:t>
            </a:r>
            <a:r>
              <a:rPr lang="en-US" sz="1800" dirty="0">
                <a:latin typeface="Calibri" pitchFamily="34" charset="0"/>
                <a:cs typeface="Calibri" pitchFamily="34" charset="0"/>
              </a:rPr>
              <a:t> - There are multiple agents available in </a:t>
            </a:r>
            <a:r>
              <a:rPr lang="en-US" sz="1800" dirty="0" smtClean="0">
                <a:latin typeface="Calibri" pitchFamily="34" charset="0"/>
                <a:cs typeface="Calibri" pitchFamily="34" charset="0"/>
              </a:rPr>
              <a:t>replication </a:t>
            </a:r>
            <a:r>
              <a:rPr lang="en-US" sz="1800" dirty="0">
                <a:latin typeface="Calibri" pitchFamily="34" charset="0"/>
                <a:cs typeface="Calibri" pitchFamily="34" charset="0"/>
              </a:rPr>
              <a:t>depending upon the type of </a:t>
            </a:r>
            <a:r>
              <a:rPr lang="en-US" sz="1800" dirty="0" smtClean="0">
                <a:latin typeface="Calibri" pitchFamily="34" charset="0"/>
                <a:cs typeface="Calibri" pitchFamily="34" charset="0"/>
              </a:rPr>
              <a:t>replication </a:t>
            </a:r>
            <a:r>
              <a:rPr lang="en-US" sz="1800" dirty="0">
                <a:latin typeface="Calibri" pitchFamily="34" charset="0"/>
                <a:cs typeface="Calibri" pitchFamily="34" charset="0"/>
              </a:rPr>
              <a:t>we are using. The main job of a replication agent is distributing data around the </a:t>
            </a:r>
            <a:r>
              <a:rPr lang="en-US" sz="1800" dirty="0" smtClean="0">
                <a:latin typeface="Calibri" pitchFamily="34" charset="0"/>
                <a:cs typeface="Calibri" pitchFamily="34" charset="0"/>
              </a:rPr>
              <a:t>replication </a:t>
            </a:r>
            <a:r>
              <a:rPr lang="en-US" sz="1800" dirty="0">
                <a:latin typeface="Calibri" pitchFamily="34" charset="0"/>
                <a:cs typeface="Calibri" pitchFamily="34" charset="0"/>
              </a:rPr>
              <a:t>topology. A </a:t>
            </a:r>
            <a:r>
              <a:rPr lang="en-US" sz="1800" dirty="0" smtClean="0">
                <a:latin typeface="Calibri" pitchFamily="34" charset="0"/>
                <a:cs typeface="Calibri" pitchFamily="34" charset="0"/>
              </a:rPr>
              <a:t>replication </a:t>
            </a:r>
            <a:r>
              <a:rPr lang="en-US" sz="1800" dirty="0">
                <a:latin typeface="Calibri" pitchFamily="34" charset="0"/>
                <a:cs typeface="Calibri" pitchFamily="34" charset="0"/>
              </a:rPr>
              <a:t>agent is controlled by the  SQL Server Agent.</a:t>
            </a:r>
          </a:p>
          <a:p>
            <a:pPr marL="0" lvl="1" indent="-274320" algn="just">
              <a:buFont typeface="Arial" pitchFamily="34" charset="0"/>
              <a:buChar char="•"/>
            </a:pPr>
            <a:endParaRPr lang="en-US" sz="1800" dirty="0">
              <a:latin typeface="Calibri" pitchFamily="34" charset="0"/>
              <a:cs typeface="Calibri" pitchFamily="34" charset="0"/>
            </a:endParaRPr>
          </a:p>
          <a:p>
            <a:pPr marL="171450" lvl="1" indent="-171450" algn="just">
              <a:buFont typeface="Arial" pitchFamily="34" charset="0"/>
              <a:buChar char="•"/>
            </a:pPr>
            <a:r>
              <a:rPr lang="en-US" sz="1800" b="1" dirty="0">
                <a:latin typeface="Calibri" pitchFamily="34" charset="0"/>
                <a:cs typeface="Calibri" pitchFamily="34" charset="0"/>
              </a:rPr>
              <a:t>Publication</a:t>
            </a:r>
            <a:r>
              <a:rPr lang="en-US" sz="1800" dirty="0">
                <a:latin typeface="Calibri" pitchFamily="34" charset="0"/>
                <a:cs typeface="Calibri" pitchFamily="34" charset="0"/>
              </a:rPr>
              <a:t> - A publication is a collection of one or more articles from one database. The grouping of multiple articles into a publication makes it easier to specify a logically related set of database objects and data that are replicated as a unit.</a:t>
            </a:r>
          </a:p>
          <a:p>
            <a:pPr marL="171450" lvl="1" indent="-171450" algn="just">
              <a:buFont typeface="Arial" pitchFamily="34" charset="0"/>
              <a:buChar char="•"/>
            </a:pPr>
            <a:endParaRPr lang="en-US" sz="1800" dirty="0">
              <a:latin typeface="Calibri" pitchFamily="34" charset="0"/>
              <a:cs typeface="Calibri" pitchFamily="34" charset="0"/>
            </a:endParaRPr>
          </a:p>
          <a:p>
            <a:pPr marL="171450" lvl="1" indent="-171450" algn="just">
              <a:buFont typeface="Arial" pitchFamily="34" charset="0"/>
              <a:buChar char="•"/>
            </a:pPr>
            <a:r>
              <a:rPr lang="en-US" sz="1800" b="1" dirty="0">
                <a:latin typeface="Calibri" pitchFamily="34" charset="0"/>
                <a:cs typeface="Calibri" pitchFamily="34" charset="0"/>
              </a:rPr>
              <a:t>Articles</a:t>
            </a:r>
            <a:r>
              <a:rPr lang="en-US" sz="1800" dirty="0">
                <a:latin typeface="Calibri" pitchFamily="34" charset="0"/>
                <a:cs typeface="Calibri" pitchFamily="34" charset="0"/>
              </a:rPr>
              <a:t> – An article is a smallest unit of a publication. An article can be a table, view, stored Procedure or a function. Where an article is based on a table or view, it can contain all the data or just part of it. We can also use </a:t>
            </a:r>
            <a:r>
              <a:rPr lang="en-US" sz="1800" dirty="0" smtClean="0">
                <a:latin typeface="Calibri" pitchFamily="34" charset="0"/>
                <a:cs typeface="Calibri" pitchFamily="34" charset="0"/>
              </a:rPr>
              <a:t>filters </a:t>
            </a:r>
            <a:r>
              <a:rPr lang="en-US" sz="1800" dirty="0">
                <a:latin typeface="Calibri" pitchFamily="34" charset="0"/>
                <a:cs typeface="Calibri" pitchFamily="34" charset="0"/>
              </a:rPr>
              <a:t>while selecting articles depending on our requirement.</a:t>
            </a:r>
          </a:p>
          <a:p>
            <a:pPr marL="171450" lvl="1" indent="-171450" algn="just">
              <a:buFont typeface="Arial" pitchFamily="34" charset="0"/>
              <a:buChar char="•"/>
            </a:pPr>
            <a:endParaRPr lang="en-US" sz="1800" dirty="0">
              <a:latin typeface="Calibri" pitchFamily="34" charset="0"/>
              <a:cs typeface="Calibri" pitchFamily="34" charset="0"/>
            </a:endParaRPr>
          </a:p>
          <a:p>
            <a:pPr marL="171450" lvl="1" indent="-171450" algn="just">
              <a:buFont typeface="Arial" pitchFamily="34" charset="0"/>
              <a:buChar char="•"/>
            </a:pPr>
            <a:r>
              <a:rPr lang="en-US" sz="1800" b="1" dirty="0">
                <a:latin typeface="Calibri" pitchFamily="34" charset="0"/>
                <a:cs typeface="Calibri" pitchFamily="34" charset="0"/>
              </a:rPr>
              <a:t>Subscription </a:t>
            </a:r>
            <a:r>
              <a:rPr lang="en-US" sz="1800" dirty="0">
                <a:latin typeface="Calibri" pitchFamily="34" charset="0"/>
                <a:cs typeface="Calibri" pitchFamily="34" charset="0"/>
              </a:rPr>
              <a:t>- A subscription is a copy of a publication which was either delivered at or requested by the Subscriber depending upon the type of subscription. There are two types of subscriptions: Push and Pull.</a:t>
            </a:r>
            <a:endParaRPr lang="en-US" dirty="0">
              <a:latin typeface="Calibri" pitchFamily="34" charset="0"/>
              <a:cs typeface="Calibri" pitchFamily="34" charset="0"/>
            </a:endParaRPr>
          </a:p>
          <a:p>
            <a:pPr marL="0" indent="0">
              <a:buNone/>
            </a:pPr>
            <a:endParaRPr lang="en-US" dirty="0"/>
          </a:p>
        </p:txBody>
      </p:sp>
    </p:spTree>
    <p:extLst>
      <p:ext uri="{BB962C8B-B14F-4D97-AF65-F5344CB8AC3E}">
        <p14:creationId xmlns:p14="http://schemas.microsoft.com/office/powerpoint/2010/main" val="3677953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Template">
  <a:themeElements>
    <a:clrScheme name="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fontScheme name="Master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Eli_Guidelines_New</Template>
  <TotalTime>39951</TotalTime>
  <Words>2996</Words>
  <Application>Microsoft Office PowerPoint</Application>
  <PresentationFormat>On-screen Show (4:3)</PresentationFormat>
  <Paragraphs>252</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Master_Template</vt:lpstr>
      <vt:lpstr>PowerPoint Presentation</vt:lpstr>
      <vt:lpstr>Agenda</vt:lpstr>
      <vt:lpstr>What is Replication?</vt:lpstr>
      <vt:lpstr>Why to use Replication?</vt:lpstr>
      <vt:lpstr>Why to use Replication?</vt:lpstr>
      <vt:lpstr>Replication Model</vt:lpstr>
      <vt:lpstr>Replication Model</vt:lpstr>
      <vt:lpstr>Components of SQL Server Replication</vt:lpstr>
      <vt:lpstr>Components of SQL Server Replication</vt:lpstr>
      <vt:lpstr>Types of SQL Server Replication</vt:lpstr>
      <vt:lpstr>Types of SQL Server Replication</vt:lpstr>
      <vt:lpstr>PowerPoint Presentation</vt:lpstr>
      <vt:lpstr>Spread the word…</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Metro DBIS: 4 - Throttling and Troubleshooting</dc:title>
  <dc:creator>Paul S. Randal - SQLskills.com</dc:creator>
  <cp:lastModifiedBy>Karthick Krishnamurthy</cp:lastModifiedBy>
  <cp:revision>762</cp:revision>
  <dcterms:created xsi:type="dcterms:W3CDTF">2001-09-25T22:07:53Z</dcterms:created>
  <dcterms:modified xsi:type="dcterms:W3CDTF">2013-10-28T05:13:03Z</dcterms:modified>
</cp:coreProperties>
</file>