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4" r:id="rId3"/>
    <p:sldId id="270" r:id="rId4"/>
    <p:sldId id="302" r:id="rId5"/>
    <p:sldId id="303" r:id="rId6"/>
    <p:sldId id="304" r:id="rId7"/>
    <p:sldId id="305" r:id="rId8"/>
    <p:sldId id="306" r:id="rId9"/>
    <p:sldId id="310" r:id="rId10"/>
    <p:sldId id="308" r:id="rId11"/>
    <p:sldId id="309" r:id="rId12"/>
    <p:sldId id="307" r:id="rId13"/>
    <p:sldId id="292" r:id="rId14"/>
    <p:sldId id="295" r:id="rId15"/>
    <p:sldId id="301" r:id="rId16"/>
    <p:sldId id="269" r:id="rId17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Employee" initials="" lastIdx="6" clrIdx="0"/>
  <p:cmAuthor id="1" name="Eli Bowen" initials="" lastIdx="7" clrIdx="1"/>
  <p:cmAuthor id="2" name="Joel Panchot" initials="" lastIdx="1" clrIdx="2"/>
  <p:cmAuthor id="3" name="Mark Johnson (MS Learning)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DE3"/>
    <a:srgbClr val="FF33CC"/>
    <a:srgbClr val="CC0000"/>
    <a:srgbClr val="97DFC1"/>
    <a:srgbClr val="FF0000"/>
    <a:srgbClr val="E8F6E4"/>
    <a:srgbClr val="EEEFD7"/>
    <a:srgbClr val="B3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9" autoAdjust="0"/>
    <p:restoredTop sz="95814" autoAdjust="0"/>
  </p:normalViewPr>
  <p:slideViewPr>
    <p:cSldViewPr snapToGrid="0">
      <p:cViewPr>
        <p:scale>
          <a:sx n="105" d="100"/>
          <a:sy n="105" d="100"/>
        </p:scale>
        <p:origin x="-942" y="-264"/>
      </p:cViewPr>
      <p:guideLst>
        <p:guide orient="horz"/>
        <p:guide orient="horz" pos="339"/>
        <p:guide orient="horz" pos="530"/>
        <p:guide orient="horz" pos="797"/>
        <p:guide orient="horz" pos="4142"/>
        <p:guide orient="horz" pos="922"/>
        <p:guide orient="horz" pos="1092"/>
        <p:guide orient="horz" pos="3905"/>
        <p:guide pos="779"/>
        <p:guide pos="523"/>
        <p:guide pos="1704"/>
        <p:guide pos="661"/>
        <p:guide pos="4920"/>
        <p:guide pos="5037"/>
        <p:guide pos="187"/>
        <p:guide pos="18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44" y="-96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9EF53-4950-4E54-86C5-987C4A00BF0B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2B083E-9501-43CF-9523-5D53AE47087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aseline="0" dirty="0" smtClean="0"/>
            <a:t>Use the Visual Studio SQL Server Data Tools to build a BISM</a:t>
          </a:r>
          <a:endParaRPr lang="en-US" dirty="0"/>
        </a:p>
      </dgm:t>
    </dgm:pt>
    <dgm:pt modelId="{E4A77760-585C-4461-8E37-F85EE0007E72}" type="parTrans" cxnId="{E9022483-AB4A-45E6-8100-40099AD8384B}">
      <dgm:prSet/>
      <dgm:spPr/>
      <dgm:t>
        <a:bodyPr/>
        <a:lstStyle/>
        <a:p>
          <a:endParaRPr lang="en-US"/>
        </a:p>
      </dgm:t>
    </dgm:pt>
    <dgm:pt modelId="{B25E56E1-1763-4BD4-B85B-753862182775}" type="sibTrans" cxnId="{E9022483-AB4A-45E6-8100-40099AD8384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CC78630-5337-4DC4-BCCF-6D577E1246FD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aseline="0" dirty="0" smtClean="0"/>
            <a:t>Open an existing PowerPivot Model using SSDT or Management Studio</a:t>
          </a:r>
          <a:endParaRPr lang="en-US" dirty="0"/>
        </a:p>
      </dgm:t>
    </dgm:pt>
    <dgm:pt modelId="{EBBE4C31-D326-46DC-9A92-F14C1BEF4339}" type="parTrans" cxnId="{8677647C-1B08-47F6-898A-59E88C5D56EA}">
      <dgm:prSet/>
      <dgm:spPr/>
      <dgm:t>
        <a:bodyPr/>
        <a:lstStyle/>
        <a:p>
          <a:endParaRPr lang="en-US"/>
        </a:p>
      </dgm:t>
    </dgm:pt>
    <dgm:pt modelId="{96D485C6-BC7B-40B9-AD60-2355F7687323}" type="sibTrans" cxnId="{8677647C-1B08-47F6-898A-59E88C5D56E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3305923-A3FB-4E94-A0AF-07715CEE0EDF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aseline="0" smtClean="0"/>
            <a:t>Deployment</a:t>
          </a:r>
          <a:endParaRPr lang="en-US"/>
        </a:p>
      </dgm:t>
    </dgm:pt>
    <dgm:pt modelId="{32D9891C-DD4D-4F40-BECE-D11D3B0CE304}" type="parTrans" cxnId="{84217371-3672-4BCD-A713-3896629CF07E}">
      <dgm:prSet/>
      <dgm:spPr/>
      <dgm:t>
        <a:bodyPr/>
        <a:lstStyle/>
        <a:p>
          <a:endParaRPr lang="en-US"/>
        </a:p>
      </dgm:t>
    </dgm:pt>
    <dgm:pt modelId="{AD0D8823-1961-4909-BE61-63725D33CE66}" type="sibTrans" cxnId="{84217371-3672-4BCD-A713-3896629CF07E}">
      <dgm:prSet/>
      <dgm:spPr/>
      <dgm:t>
        <a:bodyPr/>
        <a:lstStyle/>
        <a:p>
          <a:endParaRPr lang="en-US"/>
        </a:p>
      </dgm:t>
    </dgm:pt>
    <dgm:pt modelId="{326E0DB0-7FA6-4230-9B43-5A7BD0DCBA8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Immediate changes implementation </a:t>
          </a:r>
          <a:endParaRPr lang="en-US"/>
        </a:p>
      </dgm:t>
    </dgm:pt>
    <dgm:pt modelId="{C131E615-9E19-441F-8FAA-87D7CB17F794}" type="parTrans" cxnId="{30A55AA9-1A75-4982-9CA2-16127D496E6E}">
      <dgm:prSet/>
      <dgm:spPr/>
      <dgm:t>
        <a:bodyPr/>
        <a:lstStyle/>
        <a:p>
          <a:endParaRPr lang="en-US"/>
        </a:p>
      </dgm:t>
    </dgm:pt>
    <dgm:pt modelId="{6BB1A7F8-00A4-4EBD-B8EB-647F575AEE9C}" type="sibTrans" cxnId="{30A55AA9-1A75-4982-9CA2-16127D496E6E}">
      <dgm:prSet/>
      <dgm:spPr/>
      <dgm:t>
        <a:bodyPr/>
        <a:lstStyle/>
        <a:p>
          <a:endParaRPr lang="en-US"/>
        </a:p>
      </dgm:t>
    </dgm:pt>
    <dgm:pt modelId="{6F4ECDE0-0CCF-47AE-8012-1C8C5B029363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mtClean="0"/>
            <a:t>at the SDDT</a:t>
          </a:r>
          <a:endParaRPr lang="en-US"/>
        </a:p>
      </dgm:t>
    </dgm:pt>
    <dgm:pt modelId="{3DC49267-2343-4BAA-B1C5-512BDCA1F435}" type="parTrans" cxnId="{8E1AAFF3-6FC1-477B-B680-93512A57DA7C}">
      <dgm:prSet/>
      <dgm:spPr/>
      <dgm:t>
        <a:bodyPr/>
        <a:lstStyle/>
        <a:p>
          <a:endParaRPr lang="en-US"/>
        </a:p>
      </dgm:t>
    </dgm:pt>
    <dgm:pt modelId="{A8FDBC37-2173-4EC8-8803-A555A5060829}" type="sibTrans" cxnId="{8E1AAFF3-6FC1-477B-B680-93512A57DA7C}">
      <dgm:prSet/>
      <dgm:spPr/>
      <dgm:t>
        <a:bodyPr/>
        <a:lstStyle/>
        <a:p>
          <a:endParaRPr lang="en-US"/>
        </a:p>
      </dgm:t>
    </dgm:pt>
    <dgm:pt modelId="{A0528C7A-951E-4388-8E5C-38DAFF835B90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Use small DB for development</a:t>
          </a:r>
          <a:endParaRPr lang="en-US" dirty="0"/>
        </a:p>
      </dgm:t>
    </dgm:pt>
    <dgm:pt modelId="{2606B019-90BB-41C5-ACDA-55467C4FD9CA}" type="parTrans" cxnId="{0F47DB14-829B-44B3-A8F6-1447B1F233FE}">
      <dgm:prSet/>
      <dgm:spPr/>
      <dgm:t>
        <a:bodyPr/>
        <a:lstStyle/>
        <a:p>
          <a:endParaRPr lang="en-US"/>
        </a:p>
      </dgm:t>
    </dgm:pt>
    <dgm:pt modelId="{DFD76A9E-C92D-4627-868D-57811A90F250}" type="sibTrans" cxnId="{0F47DB14-829B-44B3-A8F6-1447B1F233FE}">
      <dgm:prSet/>
      <dgm:spPr/>
      <dgm:t>
        <a:bodyPr/>
        <a:lstStyle/>
        <a:p>
          <a:endParaRPr lang="en-US"/>
        </a:p>
      </dgm:t>
    </dgm:pt>
    <dgm:pt modelId="{E33B9E3F-B98E-47BF-84F3-F4C7032C8622}" type="pres">
      <dgm:prSet presAssocID="{E289EF53-4950-4E54-86C5-987C4A00BF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58732B-53F2-4FAB-9DA9-01B15EA3823F}" type="pres">
      <dgm:prSet presAssocID="{F32B083E-9501-43CF-9523-5D53AE4708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11A1E-06FF-4679-A397-F8E7C4253B11}" type="pres">
      <dgm:prSet presAssocID="{B25E56E1-1763-4BD4-B85B-75386218277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FFB4BD6-8CFF-4872-8970-BADBC6C15F3E}" type="pres">
      <dgm:prSet presAssocID="{B25E56E1-1763-4BD4-B85B-75386218277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24040C3-A011-468A-AA6E-D4793D41FC06}" type="pres">
      <dgm:prSet presAssocID="{1CC78630-5337-4DC4-BCCF-6D577E1246F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995BF-6465-4B56-9E41-22BEDD7B37FE}" type="pres">
      <dgm:prSet presAssocID="{96D485C6-BC7B-40B9-AD60-2355F768732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53290A0-B9DB-4135-A118-3FFB3A755AA3}" type="pres">
      <dgm:prSet presAssocID="{96D485C6-BC7B-40B9-AD60-2355F768732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E625837-673A-43AD-A69F-5BF1A6822E28}" type="pres">
      <dgm:prSet presAssocID="{93305923-A3FB-4E94-A0AF-07715CEE0E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5F4504-EA6E-453C-9491-B1C4C4F0E027}" type="presOf" srcId="{93305923-A3FB-4E94-A0AF-07715CEE0EDF}" destId="{DE625837-673A-43AD-A69F-5BF1A6822E28}" srcOrd="0" destOrd="0" presId="urn:microsoft.com/office/officeart/2005/8/layout/process1"/>
    <dgm:cxn modelId="{92BAEBA5-00AD-49E8-BA0B-ADD88C7EC16F}" type="presOf" srcId="{96D485C6-BC7B-40B9-AD60-2355F7687323}" destId="{9C7995BF-6465-4B56-9E41-22BEDD7B37FE}" srcOrd="0" destOrd="0" presId="urn:microsoft.com/office/officeart/2005/8/layout/process1"/>
    <dgm:cxn modelId="{0F47DB14-829B-44B3-A8F6-1447B1F233FE}" srcId="{93305923-A3FB-4E94-A0AF-07715CEE0EDF}" destId="{A0528C7A-951E-4388-8E5C-38DAFF835B90}" srcOrd="2" destOrd="0" parTransId="{2606B019-90BB-41C5-ACDA-55467C4FD9CA}" sibTransId="{DFD76A9E-C92D-4627-868D-57811A90F250}"/>
    <dgm:cxn modelId="{6C76349C-12E8-42EE-A7C1-F9552CD943BC}" type="presOf" srcId="{326E0DB0-7FA6-4230-9B43-5A7BD0DCBA8E}" destId="{DE625837-673A-43AD-A69F-5BF1A6822E28}" srcOrd="0" destOrd="1" presId="urn:microsoft.com/office/officeart/2005/8/layout/process1"/>
    <dgm:cxn modelId="{195CCF4E-2C60-4AC5-9DDD-F2FBE532E4CF}" type="presOf" srcId="{A0528C7A-951E-4388-8E5C-38DAFF835B90}" destId="{DE625837-673A-43AD-A69F-5BF1A6822E28}" srcOrd="0" destOrd="3" presId="urn:microsoft.com/office/officeart/2005/8/layout/process1"/>
    <dgm:cxn modelId="{30A55AA9-1A75-4982-9CA2-16127D496E6E}" srcId="{93305923-A3FB-4E94-A0AF-07715CEE0EDF}" destId="{326E0DB0-7FA6-4230-9B43-5A7BD0DCBA8E}" srcOrd="0" destOrd="0" parTransId="{C131E615-9E19-441F-8FAA-87D7CB17F794}" sibTransId="{6BB1A7F8-00A4-4EBD-B8EB-647F575AEE9C}"/>
    <dgm:cxn modelId="{7BB87695-B0A6-488D-9934-270231855592}" type="presOf" srcId="{B25E56E1-1763-4BD4-B85B-753862182775}" destId="{5ED11A1E-06FF-4679-A397-F8E7C4253B11}" srcOrd="0" destOrd="0" presId="urn:microsoft.com/office/officeart/2005/8/layout/process1"/>
    <dgm:cxn modelId="{E9022483-AB4A-45E6-8100-40099AD8384B}" srcId="{E289EF53-4950-4E54-86C5-987C4A00BF0B}" destId="{F32B083E-9501-43CF-9523-5D53AE47087F}" srcOrd="0" destOrd="0" parTransId="{E4A77760-585C-4461-8E37-F85EE0007E72}" sibTransId="{B25E56E1-1763-4BD4-B85B-753862182775}"/>
    <dgm:cxn modelId="{0B221F71-819B-486B-B649-8519DB0F9758}" type="presOf" srcId="{F32B083E-9501-43CF-9523-5D53AE47087F}" destId="{0F58732B-53F2-4FAB-9DA9-01B15EA3823F}" srcOrd="0" destOrd="0" presId="urn:microsoft.com/office/officeart/2005/8/layout/process1"/>
    <dgm:cxn modelId="{8677647C-1B08-47F6-898A-59E88C5D56EA}" srcId="{E289EF53-4950-4E54-86C5-987C4A00BF0B}" destId="{1CC78630-5337-4DC4-BCCF-6D577E1246FD}" srcOrd="1" destOrd="0" parTransId="{EBBE4C31-D326-46DC-9A92-F14C1BEF4339}" sibTransId="{96D485C6-BC7B-40B9-AD60-2355F7687323}"/>
    <dgm:cxn modelId="{8E1AAFF3-6FC1-477B-B680-93512A57DA7C}" srcId="{93305923-A3FB-4E94-A0AF-07715CEE0EDF}" destId="{6F4ECDE0-0CCF-47AE-8012-1C8C5B029363}" srcOrd="1" destOrd="0" parTransId="{3DC49267-2343-4BAA-B1C5-512BDCA1F435}" sibTransId="{A8FDBC37-2173-4EC8-8803-A555A5060829}"/>
    <dgm:cxn modelId="{BC4272F6-E38E-40A1-A45E-BF789DC454DC}" type="presOf" srcId="{96D485C6-BC7B-40B9-AD60-2355F7687323}" destId="{A53290A0-B9DB-4135-A118-3FFB3A755AA3}" srcOrd="1" destOrd="0" presId="urn:microsoft.com/office/officeart/2005/8/layout/process1"/>
    <dgm:cxn modelId="{790A624B-F4E3-4AA1-BD2A-AC29EB7EACCB}" type="presOf" srcId="{6F4ECDE0-0CCF-47AE-8012-1C8C5B029363}" destId="{DE625837-673A-43AD-A69F-5BF1A6822E28}" srcOrd="0" destOrd="2" presId="urn:microsoft.com/office/officeart/2005/8/layout/process1"/>
    <dgm:cxn modelId="{7389C2B9-5D84-4F78-B11A-9E05B78CC161}" type="presOf" srcId="{1CC78630-5337-4DC4-BCCF-6D577E1246FD}" destId="{824040C3-A011-468A-AA6E-D4793D41FC06}" srcOrd="0" destOrd="0" presId="urn:microsoft.com/office/officeart/2005/8/layout/process1"/>
    <dgm:cxn modelId="{F282E865-251E-4E13-B609-A67D6175D3A5}" type="presOf" srcId="{E289EF53-4950-4E54-86C5-987C4A00BF0B}" destId="{E33B9E3F-B98E-47BF-84F3-F4C7032C8622}" srcOrd="0" destOrd="0" presId="urn:microsoft.com/office/officeart/2005/8/layout/process1"/>
    <dgm:cxn modelId="{84217371-3672-4BCD-A713-3896629CF07E}" srcId="{E289EF53-4950-4E54-86C5-987C4A00BF0B}" destId="{93305923-A3FB-4E94-A0AF-07715CEE0EDF}" srcOrd="2" destOrd="0" parTransId="{32D9891C-DD4D-4F40-BECE-D11D3B0CE304}" sibTransId="{AD0D8823-1961-4909-BE61-63725D33CE66}"/>
    <dgm:cxn modelId="{2B62D3EF-8090-426C-90FC-06E67C48BE6D}" type="presOf" srcId="{B25E56E1-1763-4BD4-B85B-753862182775}" destId="{0FFB4BD6-8CFF-4872-8970-BADBC6C15F3E}" srcOrd="1" destOrd="0" presId="urn:microsoft.com/office/officeart/2005/8/layout/process1"/>
    <dgm:cxn modelId="{A6B22CE0-F7D2-4154-A608-BC27BC7B6122}" type="presParOf" srcId="{E33B9E3F-B98E-47BF-84F3-F4C7032C8622}" destId="{0F58732B-53F2-4FAB-9DA9-01B15EA3823F}" srcOrd="0" destOrd="0" presId="urn:microsoft.com/office/officeart/2005/8/layout/process1"/>
    <dgm:cxn modelId="{59672358-26F2-47A7-978D-586DE0B4C9E4}" type="presParOf" srcId="{E33B9E3F-B98E-47BF-84F3-F4C7032C8622}" destId="{5ED11A1E-06FF-4679-A397-F8E7C4253B11}" srcOrd="1" destOrd="0" presId="urn:microsoft.com/office/officeart/2005/8/layout/process1"/>
    <dgm:cxn modelId="{2C6DD418-7E0F-43F5-AAC7-1D7F3C3D52FD}" type="presParOf" srcId="{5ED11A1E-06FF-4679-A397-F8E7C4253B11}" destId="{0FFB4BD6-8CFF-4872-8970-BADBC6C15F3E}" srcOrd="0" destOrd="0" presId="urn:microsoft.com/office/officeart/2005/8/layout/process1"/>
    <dgm:cxn modelId="{CE3BCC9B-01B8-4F7E-8186-1D55BD6D3B56}" type="presParOf" srcId="{E33B9E3F-B98E-47BF-84F3-F4C7032C8622}" destId="{824040C3-A011-468A-AA6E-D4793D41FC06}" srcOrd="2" destOrd="0" presId="urn:microsoft.com/office/officeart/2005/8/layout/process1"/>
    <dgm:cxn modelId="{FDC62F2A-0195-4323-83FA-F6979B4FDBCF}" type="presParOf" srcId="{E33B9E3F-B98E-47BF-84F3-F4C7032C8622}" destId="{9C7995BF-6465-4B56-9E41-22BEDD7B37FE}" srcOrd="3" destOrd="0" presId="urn:microsoft.com/office/officeart/2005/8/layout/process1"/>
    <dgm:cxn modelId="{51E14986-EFC2-482D-863C-1EF3FB1FD588}" type="presParOf" srcId="{9C7995BF-6465-4B56-9E41-22BEDD7B37FE}" destId="{A53290A0-B9DB-4135-A118-3FFB3A755AA3}" srcOrd="0" destOrd="0" presId="urn:microsoft.com/office/officeart/2005/8/layout/process1"/>
    <dgm:cxn modelId="{B15EE215-33FF-4E54-9E19-A7248F7B7D04}" type="presParOf" srcId="{E33B9E3F-B98E-47BF-84F3-F4C7032C8622}" destId="{DE625837-673A-43AD-A69F-5BF1A6822E2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8732B-53F2-4FAB-9DA9-01B15EA3823F}">
      <dsp:nvSpPr>
        <dsp:cNvPr id="0" name=""/>
        <dsp:cNvSpPr/>
      </dsp:nvSpPr>
      <dsp:spPr>
        <a:xfrm>
          <a:off x="7835" y="1824689"/>
          <a:ext cx="2342033" cy="1405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Use the Visual Studio SQL Server Data Tools to build a BISM</a:t>
          </a:r>
          <a:endParaRPr lang="en-US" sz="1800" kern="1200" dirty="0"/>
        </a:p>
      </dsp:txBody>
      <dsp:txXfrm>
        <a:off x="48992" y="1865846"/>
        <a:ext cx="2259719" cy="1322906"/>
      </dsp:txXfrm>
    </dsp:sp>
    <dsp:sp modelId="{5ED11A1E-06FF-4679-A397-F8E7C4253B11}">
      <dsp:nvSpPr>
        <dsp:cNvPr id="0" name=""/>
        <dsp:cNvSpPr/>
      </dsp:nvSpPr>
      <dsp:spPr>
        <a:xfrm>
          <a:off x="2584072" y="2236887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584072" y="2353052"/>
        <a:ext cx="347558" cy="348494"/>
      </dsp:txXfrm>
    </dsp:sp>
    <dsp:sp modelId="{824040C3-A011-468A-AA6E-D4793D41FC06}">
      <dsp:nvSpPr>
        <dsp:cNvPr id="0" name=""/>
        <dsp:cNvSpPr/>
      </dsp:nvSpPr>
      <dsp:spPr>
        <a:xfrm>
          <a:off x="3286683" y="1824689"/>
          <a:ext cx="2342033" cy="1405220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Open an existing PowerPivot Model using SSDT or Management Studio</a:t>
          </a:r>
          <a:endParaRPr lang="en-US" sz="1800" kern="1200" dirty="0"/>
        </a:p>
      </dsp:txBody>
      <dsp:txXfrm>
        <a:off x="3327840" y="1865846"/>
        <a:ext cx="2259719" cy="1322906"/>
      </dsp:txXfrm>
    </dsp:sp>
    <dsp:sp modelId="{9C7995BF-6465-4B56-9E41-22BEDD7B37FE}">
      <dsp:nvSpPr>
        <dsp:cNvPr id="0" name=""/>
        <dsp:cNvSpPr/>
      </dsp:nvSpPr>
      <dsp:spPr>
        <a:xfrm>
          <a:off x="5862920" y="2236887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862920" y="2353052"/>
        <a:ext cx="347558" cy="348494"/>
      </dsp:txXfrm>
    </dsp:sp>
    <dsp:sp modelId="{DE625837-673A-43AD-A69F-5BF1A6822E28}">
      <dsp:nvSpPr>
        <dsp:cNvPr id="0" name=""/>
        <dsp:cNvSpPr/>
      </dsp:nvSpPr>
      <dsp:spPr>
        <a:xfrm>
          <a:off x="6565530" y="1824689"/>
          <a:ext cx="2342033" cy="1405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smtClean="0"/>
            <a:t>Deployment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Immediate changes implementation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at the SDDT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Use small DB for development</a:t>
          </a:r>
          <a:endParaRPr lang="en-US" sz="1400" kern="1200" dirty="0"/>
        </a:p>
      </dsp:txBody>
      <dsp:txXfrm>
        <a:off x="6606687" y="1865846"/>
        <a:ext cx="2259719" cy="1322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BBC-16B1-4442-BA7C-F85759472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6DBDB4D-69A4-4917-A30B-B1318B72C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25EF2-D771-4159-9FB3-5E414E23F04A}" type="slidenum">
              <a:rPr lang="en-US"/>
              <a:pPr/>
              <a:t>16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74688"/>
            <a:ext cx="4495800" cy="337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EE469-02FB-4F06-ACBE-8FCE8113416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62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75B0E5-5D68-451A-A53F-D5C39AD6642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3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890588"/>
            <a:ext cx="4495800" cy="337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6783-2884-464D-8181-B377E819E3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1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890588"/>
            <a:ext cx="4495800" cy="3371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66783-2884-464D-8181-B377E819E3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35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49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FC004-3B3F-4776-A8F4-E27074B127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8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FC004-3B3F-4776-A8F4-E27074B127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1750" y="1873250"/>
            <a:ext cx="6443663" cy="3113088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40000"/>
              </a:spcBef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8575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849437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0263" y="0"/>
            <a:ext cx="5397500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0"/>
            <a:ext cx="7399337" cy="841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730249" y="4992403"/>
            <a:ext cx="7651245" cy="752822"/>
          </a:xfrm>
        </p:spPr>
        <p:txBody>
          <a:bodyPr vert="horz" wrap="square" lIns="0" tIns="0" rIns="0" bIns="0" rtlCol="0" anchor="t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50" dirty="0">
                <a:ln w="3175"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730249" y="5746265"/>
            <a:ext cx="6803209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10793" y="3813437"/>
            <a:ext cx="7681913" cy="1059925"/>
          </a:xfrm>
        </p:spPr>
        <p:txBody>
          <a:bodyPr anchor="t" anchorCtr="0">
            <a:noAutofit/>
          </a:bodyPr>
          <a:lstStyle>
            <a:lvl1pPr marL="0" indent="0" algn="l">
              <a:buFont typeface="Arial" pitchFamily="34" charset="0"/>
              <a:buNone/>
              <a:defRPr kumimoji="0" lang="en-US" sz="8000" b="1" i="0" u="none" strike="noStrike" kern="1200" cap="none" spc="-56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11238"/>
            <a:ext cx="8382000" cy="1618905"/>
          </a:xfrm>
        </p:spPr>
        <p:txBody>
          <a:bodyPr/>
          <a:lstStyle>
            <a:lvl1pPr>
              <a:lnSpc>
                <a:spcPct val="90000"/>
              </a:lnSpc>
              <a:buSzPct val="100000"/>
              <a:buFont typeface="Arial" pitchFamily="34" charset="0"/>
              <a:buChar char="•"/>
              <a:defRPr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20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Segoe" pitchFamily="34" charset="0"/>
              <a:buChar char="−"/>
              <a:defRPr lang="en-US" sz="1800" kern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36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0263" y="0"/>
            <a:ext cx="73993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1476375"/>
            <a:ext cx="70278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67446" y="6385559"/>
            <a:ext cx="7508421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r>
              <a:rPr lang="en-US" sz="1200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Twitter: @</a:t>
            </a:r>
            <a:r>
              <a:rPr lang="en-US" sz="1200" b="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SQLServerGeeks</a:t>
            </a:r>
            <a:r>
              <a:rPr lang="en-US" sz="1200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				            www.FaceBook.com/SQLServerGeeks</a:t>
            </a:r>
            <a:endParaRPr lang="en-US" sz="1200" b="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6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in.linkedin.com/in/karanspeak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witter.com/karangspeaks" TargetMode="External"/><Relationship Id="rId5" Type="http://schemas.openxmlformats.org/officeDocument/2006/relationships/hyperlink" Target="http://blogs.msdn.com/karang" TargetMode="External"/><Relationship Id="rId4" Type="http://schemas.openxmlformats.org/officeDocument/2006/relationships/hyperlink" Target="http://karanspeaks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SQLServerGeek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qlservergeeks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QLServerGeek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2199" y="1249363"/>
            <a:ext cx="7291309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>
              <a:spcBef>
                <a:spcPts val="0"/>
              </a:spcBef>
              <a:buClr>
                <a:srgbClr val="DC0081"/>
              </a:buClr>
            </a:pPr>
            <a:r>
              <a:rPr lang="en-US" sz="3200" spc="-150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SQL 2012 </a:t>
            </a:r>
            <a:r>
              <a:rPr lang="en-US" sz="3200" spc="-15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– Tabular for DBA’s</a:t>
            </a:r>
            <a:endParaRPr lang="en-US" sz="3200" dirty="0"/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r>
              <a:rPr lang="en-US" altLang="ja-JP" sz="1600" dirty="0" smtClean="0">
                <a:ea typeface="MS PGothic" pitchFamily="34" charset="-128"/>
              </a:rPr>
              <a:t>By</a:t>
            </a:r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sz="2800" dirty="0" smtClean="0">
                <a:ea typeface="MS PGothic" pitchFamily="34" charset="-128"/>
              </a:rPr>
              <a:t>Karan Gulati (SQL BI – MCM)</a:t>
            </a:r>
            <a:endParaRPr lang="en-US" altLang="ja-JP" sz="2800" dirty="0">
              <a:ea typeface="MS PGothic" pitchFamily="34" charset="-128"/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bg2"/>
              </a:solidFill>
            </a:endParaRPr>
          </a:p>
        </p:txBody>
      </p:sp>
      <p:pic>
        <p:nvPicPr>
          <p:cNvPr id="5" name="Picture 4" descr="SQLServerGeeks_logo.jpg"/>
          <p:cNvPicPr>
            <a:picLocks noChangeAspect="1"/>
          </p:cNvPicPr>
          <p:nvPr/>
        </p:nvPicPr>
        <p:blipFill rotWithShape="1">
          <a:blip r:embed="rId2" cstate="print"/>
          <a:srcRect r="13783"/>
          <a:stretch/>
        </p:blipFill>
        <p:spPr>
          <a:xfrm>
            <a:off x="2986062" y="186036"/>
            <a:ext cx="3227923" cy="46799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763" y="5015260"/>
            <a:ext cx="771053" cy="102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6843" y="3695700"/>
            <a:ext cx="61420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/>
            <a:endParaRPr lang="en-US" dirty="0" smtClean="0">
              <a:solidFill>
                <a:schemeClr val="bg2"/>
              </a:solidFill>
              <a:hlinkClick r:id="rId4"/>
            </a:endParaRPr>
          </a:p>
          <a:p>
            <a:pPr marL="0" lvl="1" algn="l"/>
            <a:endParaRPr lang="en-US" dirty="0">
              <a:solidFill>
                <a:schemeClr val="bg2"/>
              </a:solidFill>
              <a:hlinkClick r:id="rId4"/>
            </a:endParaRPr>
          </a:p>
          <a:p>
            <a:pPr marL="0" lvl="1" algn="l"/>
            <a:endParaRPr lang="en-US" dirty="0" smtClean="0">
              <a:solidFill>
                <a:schemeClr val="bg2"/>
              </a:solidFill>
              <a:hlinkClick r:id="rId4"/>
            </a:endParaRPr>
          </a:p>
          <a:p>
            <a:pPr marL="0" lvl="1" algn="l"/>
            <a:r>
              <a:rPr lang="en-US" dirty="0" smtClean="0">
                <a:solidFill>
                  <a:schemeClr val="bg2"/>
                </a:solidFill>
                <a:hlinkClick r:id="rId4"/>
              </a:rPr>
              <a:t>http</a:t>
            </a:r>
            <a:r>
              <a:rPr lang="en-US" dirty="0">
                <a:solidFill>
                  <a:schemeClr val="bg2"/>
                </a:solidFill>
                <a:hlinkClick r:id="rId4"/>
              </a:rPr>
              <a:t>://karanspeaks.com</a:t>
            </a:r>
            <a:endParaRPr lang="en-US" dirty="0">
              <a:solidFill>
                <a:schemeClr val="bg2"/>
              </a:solidFill>
            </a:endParaRPr>
          </a:p>
          <a:p>
            <a:pPr marL="0" lvl="1" algn="l"/>
            <a:r>
              <a:rPr lang="en-US" dirty="0" smtClean="0">
                <a:solidFill>
                  <a:schemeClr val="bg2"/>
                </a:solidFill>
                <a:hlinkClick r:id="rId5"/>
              </a:rPr>
              <a:t>http</a:t>
            </a:r>
            <a:r>
              <a:rPr lang="en-US" dirty="0">
                <a:solidFill>
                  <a:schemeClr val="bg2"/>
                </a:solidFill>
                <a:hlinkClick r:id="rId5"/>
              </a:rPr>
              <a:t>://blogs.msdn.com/karang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hlinkClick r:id="rId6"/>
              </a:rPr>
              <a:t>http://twitter.com/karangspeaks</a:t>
            </a:r>
            <a:endParaRPr lang="en-US" dirty="0" smtClean="0">
              <a:solidFill>
                <a:schemeClr val="bg2"/>
              </a:solidFill>
            </a:endParaRPr>
          </a:p>
          <a:p>
            <a:pPr algn="l"/>
            <a:r>
              <a:rPr lang="en-US" dirty="0" smtClean="0">
                <a:solidFill>
                  <a:schemeClr val="bg2"/>
                </a:solidFill>
                <a:hlinkClick r:id="rId7"/>
              </a:rPr>
              <a:t>http</a:t>
            </a:r>
            <a:r>
              <a:rPr lang="en-US" dirty="0">
                <a:solidFill>
                  <a:schemeClr val="bg2"/>
                </a:solidFill>
                <a:hlinkClick r:id="rId7"/>
              </a:rPr>
              <a:t>://in.linkedin.com/in/karanspeaks</a:t>
            </a:r>
            <a:endParaRPr lang="en-US" dirty="0">
              <a:solidFill>
                <a:schemeClr val="bg2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Model</a:t>
            </a:r>
            <a:endParaRPr lang="he-IL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79642562"/>
              </p:ext>
            </p:extLst>
          </p:nvPr>
        </p:nvGraphicFramePr>
        <p:xfrm>
          <a:off x="0" y="1219200"/>
          <a:ext cx="89154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5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Tabular Mode Schema vs. Data Source Views</a:t>
            </a:r>
            <a:endParaRPr lang="he-IL" sz="2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8915400" cy="5054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Much simpler than a Data Source View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Building the AdventureWorks DB using Tabular Mode is about x4 times faster.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15846" r="17019" b="34128"/>
          <a:stretch/>
        </p:blipFill>
        <p:spPr bwMode="auto">
          <a:xfrm>
            <a:off x="-11723" y="3124202"/>
            <a:ext cx="9067800" cy="352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4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1026" y="2044005"/>
            <a:ext cx="60863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it ABCD right?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429" y="3750923"/>
            <a:ext cx="7696200" cy="83099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ny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ody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C</a:t>
            </a:r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D</a:t>
            </a:r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evelop</a:t>
            </a:r>
            <a:r>
              <a:rPr 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….</a:t>
            </a:r>
            <a:r>
              <a:rPr lang="en-US" sz="24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Model</a:t>
            </a:r>
          </a:p>
          <a:p>
            <a:pPr algn="ctr"/>
            <a:endParaRPr lang="en-US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666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new to Analysis Services – go with Tabular Model</a:t>
            </a:r>
          </a:p>
          <a:p>
            <a:r>
              <a:rPr lang="en-US" dirty="0" smtClean="0"/>
              <a:t>Table like Modeling</a:t>
            </a:r>
          </a:p>
          <a:p>
            <a:r>
              <a:rPr lang="en-US" dirty="0" smtClean="0"/>
              <a:t>Very easy to learn</a:t>
            </a:r>
          </a:p>
          <a:p>
            <a:r>
              <a:rPr lang="en-US" dirty="0" smtClean="0"/>
              <a:t>Excel like </a:t>
            </a:r>
            <a:r>
              <a:rPr lang="en-US" dirty="0" smtClean="0"/>
              <a:t>language  called </a:t>
            </a:r>
            <a:r>
              <a:rPr lang="en-US" dirty="0" smtClean="0"/>
              <a:t>DAX</a:t>
            </a:r>
            <a:endParaRPr lang="en-US" dirty="0"/>
          </a:p>
        </p:txBody>
      </p:sp>
      <p:pic>
        <p:nvPicPr>
          <p:cNvPr id="5" name="Picture 4" descr="SQLServerGeeks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7562" y="217564"/>
            <a:ext cx="3743960" cy="467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1224643" y="3813437"/>
            <a:ext cx="6968063" cy="1059925"/>
          </a:xfrm>
        </p:spPr>
        <p:txBody>
          <a:bodyPr/>
          <a:lstStyle/>
          <a:p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 &amp; A</a:t>
            </a:r>
            <a:endParaRPr lang="en-US" sz="8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6" y="1289956"/>
            <a:ext cx="7093357" cy="4849587"/>
          </a:xfrm>
        </p:spPr>
        <p:txBody>
          <a:bodyPr/>
          <a:lstStyle/>
          <a:p>
            <a:r>
              <a:rPr lang="en-US" sz="2600" dirty="0" smtClean="0">
                <a:hlinkClick r:id="rId3"/>
              </a:rPr>
              <a:t>www.FaceBook.com/SQLServerGeeks</a:t>
            </a:r>
            <a:endParaRPr lang="en-US" sz="2600" dirty="0" smtClean="0"/>
          </a:p>
          <a:p>
            <a:r>
              <a:rPr lang="en-US" sz="2600" dirty="0" smtClean="0"/>
              <a:t>Be a member – </a:t>
            </a:r>
            <a:r>
              <a:rPr lang="en-US" sz="2600" dirty="0" smtClean="0">
                <a:hlinkClick r:id="rId4"/>
              </a:rPr>
              <a:t>www.SQLServerGeeks.com</a:t>
            </a:r>
            <a:endParaRPr lang="en-US" sz="2800" dirty="0"/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SQLServerGeeks</a:t>
            </a:r>
            <a:endParaRPr lang="en-US" sz="2800" dirty="0" smtClean="0"/>
          </a:p>
          <a:p>
            <a:r>
              <a:rPr lang="en-US" sz="2800" dirty="0" smtClean="0"/>
              <a:t>Talk about your experience</a:t>
            </a:r>
          </a:p>
          <a:p>
            <a:pPr lvl="1"/>
            <a:r>
              <a:rPr lang="en-US" sz="2600" dirty="0" smtClean="0"/>
              <a:t>Post photos</a:t>
            </a:r>
          </a:p>
          <a:p>
            <a:pPr lvl="1"/>
            <a:r>
              <a:rPr lang="en-US" sz="2600" dirty="0" smtClean="0"/>
              <a:t>Blog, Tweet (#</a:t>
            </a:r>
            <a:r>
              <a:rPr lang="en-US" sz="2600" dirty="0" err="1" smtClean="0"/>
              <a:t>SQLServerGeeks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Post your experience on Forums</a:t>
            </a:r>
          </a:p>
          <a:p>
            <a:r>
              <a:rPr lang="en-US" sz="2600" dirty="0" smtClean="0"/>
              <a:t>Why do all this?</a:t>
            </a:r>
          </a:p>
          <a:p>
            <a:pPr lvl="1"/>
            <a:r>
              <a:rPr lang="en-US" sz="2600" dirty="0" smtClean="0"/>
              <a:t>“We want to make the community bigger &amp; larger</a:t>
            </a:r>
            <a:r>
              <a:rPr lang="en-US" sz="2600" dirty="0"/>
              <a:t> </a:t>
            </a:r>
            <a:r>
              <a:rPr lang="en-US" sz="2600" dirty="0" smtClean="0"/>
              <a:t>and we need your support”</a:t>
            </a:r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the word…</a:t>
            </a:r>
          </a:p>
        </p:txBody>
      </p:sp>
    </p:spTree>
    <p:extLst>
      <p:ext uri="{BB962C8B-B14F-4D97-AF65-F5344CB8AC3E}">
        <p14:creationId xmlns:p14="http://schemas.microsoft.com/office/powerpoint/2010/main" val="36295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5663" y="2468563"/>
            <a:ext cx="7329487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for suggestions, please email at </a:t>
            </a:r>
            <a:r>
              <a:rPr lang="en-US" dirty="0" smtClean="0">
                <a:sym typeface="Wingdings" pitchFamily="2" charset="2"/>
                <a:hlinkClick r:id="rId3"/>
              </a:rPr>
              <a:t>admin@SQLServerGeeks.com</a:t>
            </a:r>
            <a:endParaRPr lang="en-US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pic>
        <p:nvPicPr>
          <p:cNvPr id="4" name="Picture 3" descr="SQLServerGeeks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24646" y="231230"/>
            <a:ext cx="3743960" cy="467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6" y="1289956"/>
            <a:ext cx="7184573" cy="4849587"/>
          </a:xfrm>
        </p:spPr>
        <p:txBody>
          <a:bodyPr/>
          <a:lstStyle/>
          <a:p>
            <a:r>
              <a:rPr lang="en-US" b="0" dirty="0"/>
              <a:t>Working as Support Escalation Engineer in Microsoft for last </a:t>
            </a:r>
            <a:r>
              <a:rPr lang="en-US" b="0" dirty="0" smtClean="0"/>
              <a:t>6 years</a:t>
            </a:r>
            <a:endParaRPr lang="en-US" b="0" dirty="0"/>
          </a:p>
          <a:p>
            <a:endParaRPr lang="en-US" b="0" dirty="0" smtClean="0"/>
          </a:p>
          <a:p>
            <a:r>
              <a:rPr lang="en-US" b="0" dirty="0" smtClean="0"/>
              <a:t>Currently </a:t>
            </a:r>
            <a:r>
              <a:rPr lang="en-US" b="0" dirty="0"/>
              <a:t>focusing more on SQL BI and SQL PDW.  I am  very Active blogger and contributed to multiple whitepapers which are published on MSDN or TechNet site, also written tools ASTrace, Trace Scheduler, etc. which are available on CodePlex.</a:t>
            </a:r>
          </a:p>
          <a:p>
            <a:r>
              <a:rPr lang="en-US" b="0" dirty="0" smtClean="0"/>
              <a:t>Recently </a:t>
            </a:r>
            <a:r>
              <a:rPr lang="en-US" b="0" dirty="0"/>
              <a:t>achieved highest certification in SQL BI World SQL Server Analysis Services Maestro (MCM)  </a:t>
            </a:r>
            <a:r>
              <a:rPr lang="en-US" b="0" dirty="0">
                <a:sym typeface="Wingdings" pitchFamily="2" charset="2"/>
              </a:rPr>
              <a:t></a:t>
            </a:r>
            <a:endParaRPr lang="en-US" b="0" dirty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Details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55" y="5278170"/>
            <a:ext cx="628083" cy="83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60375" indent="-460375"/>
            <a:r>
              <a:rPr lang="en-US" dirty="0" smtClean="0"/>
              <a:t>Agenda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1463675"/>
            <a:ext cx="7027862" cy="4678363"/>
          </a:xfrm>
        </p:spPr>
        <p:txBody>
          <a:bodyPr/>
          <a:lstStyle/>
          <a:p>
            <a:r>
              <a:rPr lang="en-US" sz="1800" dirty="0"/>
              <a:t>New Flavor of SQL 2012 Analysis Services – Tabular Server</a:t>
            </a:r>
          </a:p>
          <a:p>
            <a:pPr marL="1033463" lvl="2" indent="-342900">
              <a:buFont typeface="Arial" pitchFamily="34" charset="0"/>
              <a:buChar char="•"/>
            </a:pPr>
            <a:r>
              <a:rPr lang="sv-SE" dirty="0" smtClean="0">
                <a:latin typeface="+mj-lt"/>
              </a:rPr>
              <a:t>BISM Vision</a:t>
            </a:r>
            <a:endParaRPr lang="sv-SE" dirty="0">
              <a:latin typeface="+mj-lt"/>
            </a:endParaRPr>
          </a:p>
          <a:p>
            <a:pPr marL="1033463" lvl="2" indent="-342900">
              <a:buFont typeface="Arial" pitchFamily="34" charset="0"/>
              <a:buChar char="•"/>
            </a:pPr>
            <a:r>
              <a:rPr lang="sv-SE" dirty="0" smtClean="0">
                <a:latin typeface="+mj-lt"/>
              </a:rPr>
              <a:t>Table like Modeling -  </a:t>
            </a:r>
            <a:r>
              <a:rPr lang="sv-SE" dirty="0">
                <a:latin typeface="+mj-lt"/>
              </a:rPr>
              <a:t>Tabular </a:t>
            </a:r>
            <a:r>
              <a:rPr lang="sv-SE" dirty="0" smtClean="0">
                <a:latin typeface="+mj-lt"/>
              </a:rPr>
              <a:t>Modeling</a:t>
            </a:r>
            <a:endParaRPr lang="sv-SE" dirty="0">
              <a:latin typeface="+mj-lt"/>
            </a:endParaRPr>
          </a:p>
          <a:p>
            <a:pPr marL="1033463" lvl="2" indent="-342900">
              <a:buFont typeface="Arial" pitchFamily="34" charset="0"/>
              <a:buChar char="•"/>
            </a:pPr>
            <a:r>
              <a:rPr lang="sv-SE" dirty="0" smtClean="0">
                <a:latin typeface="+mj-lt"/>
              </a:rPr>
              <a:t>Finding Remote of James Bond Car</a:t>
            </a:r>
          </a:p>
          <a:p>
            <a:pPr marL="1033463" lvl="2" indent="-342900">
              <a:buFont typeface="Arial" pitchFamily="34" charset="0"/>
              <a:buChar char="•"/>
            </a:pPr>
            <a:r>
              <a:rPr lang="sv-SE" dirty="0" smtClean="0">
                <a:latin typeface="+mj-lt"/>
              </a:rPr>
              <a:t>ABCD – Anybody Can Dance or something else </a:t>
            </a:r>
            <a:r>
              <a:rPr lang="sv-SE" dirty="0" smtClean="0">
                <a:latin typeface="+mj-lt"/>
                <a:sym typeface="Wingdings" pitchFamily="2" charset="2"/>
              </a:rPr>
              <a:t></a:t>
            </a:r>
            <a:endParaRPr lang="sv-SE" dirty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mas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70414"/>
            <a:ext cx="9144000" cy="687586"/>
          </a:xfrm>
          <a:prstGeom prst="rect">
            <a:avLst/>
          </a:prstGeom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3352800"/>
            <a:ext cx="9144000" cy="3505200"/>
            <a:chOff x="0" y="1958191"/>
            <a:chExt cx="9144000" cy="4899809"/>
          </a:xfrm>
        </p:grpSpPr>
        <p:sp>
          <p:nvSpPr>
            <p:cNvPr id="5" name="Freeform 9"/>
            <p:cNvSpPr>
              <a:spLocks/>
            </p:cNvSpPr>
            <p:nvPr/>
          </p:nvSpPr>
          <p:spPr bwMode="invGray">
            <a:xfrm>
              <a:off x="0" y="2774716"/>
              <a:ext cx="9144000" cy="4083284"/>
            </a:xfrm>
            <a:custGeom>
              <a:avLst/>
              <a:gdLst/>
              <a:ahLst/>
              <a:cxnLst>
                <a:cxn ang="0">
                  <a:pos x="6912" y="1510"/>
                </a:cxn>
                <a:cxn ang="0">
                  <a:pos x="0" y="15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8" y="12"/>
                </a:cxn>
                <a:cxn ang="0">
                  <a:pos x="266" y="44"/>
                </a:cxn>
                <a:cxn ang="0">
                  <a:pos x="408" y="65"/>
                </a:cxn>
                <a:cxn ang="0">
                  <a:pos x="579" y="89"/>
                </a:cxn>
                <a:cxn ang="0">
                  <a:pos x="775" y="114"/>
                </a:cxn>
                <a:cxn ang="0">
                  <a:pos x="997" y="140"/>
                </a:cxn>
                <a:cxn ang="0">
                  <a:pos x="1241" y="166"/>
                </a:cxn>
                <a:cxn ang="0">
                  <a:pos x="1508" y="191"/>
                </a:cxn>
                <a:cxn ang="0">
                  <a:pos x="1793" y="215"/>
                </a:cxn>
                <a:cxn ang="0">
                  <a:pos x="1943" y="225"/>
                </a:cxn>
                <a:cxn ang="0">
                  <a:pos x="2099" y="236"/>
                </a:cxn>
                <a:cxn ang="0">
                  <a:pos x="2256" y="246"/>
                </a:cxn>
                <a:cxn ang="0">
                  <a:pos x="2420" y="255"/>
                </a:cxn>
                <a:cxn ang="0">
                  <a:pos x="2585" y="261"/>
                </a:cxn>
                <a:cxn ang="0">
                  <a:pos x="2756" y="268"/>
                </a:cxn>
                <a:cxn ang="0">
                  <a:pos x="2930" y="273"/>
                </a:cxn>
                <a:cxn ang="0">
                  <a:pos x="3106" y="277"/>
                </a:cxn>
                <a:cxn ang="0">
                  <a:pos x="3287" y="280"/>
                </a:cxn>
                <a:cxn ang="0">
                  <a:pos x="3470" y="280"/>
                </a:cxn>
                <a:cxn ang="0">
                  <a:pos x="3470" y="280"/>
                </a:cxn>
                <a:cxn ang="0">
                  <a:pos x="3652" y="280"/>
                </a:cxn>
                <a:cxn ang="0">
                  <a:pos x="3832" y="277"/>
                </a:cxn>
                <a:cxn ang="0">
                  <a:pos x="4009" y="273"/>
                </a:cxn>
                <a:cxn ang="0">
                  <a:pos x="4182" y="268"/>
                </a:cxn>
                <a:cxn ang="0">
                  <a:pos x="4352" y="261"/>
                </a:cxn>
                <a:cxn ang="0">
                  <a:pos x="4518" y="255"/>
                </a:cxn>
                <a:cxn ang="0">
                  <a:pos x="4680" y="246"/>
                </a:cxn>
                <a:cxn ang="0">
                  <a:pos x="4837" y="236"/>
                </a:cxn>
                <a:cxn ang="0">
                  <a:pos x="4991" y="225"/>
                </a:cxn>
                <a:cxn ang="0">
                  <a:pos x="5140" y="215"/>
                </a:cxn>
                <a:cxn ang="0">
                  <a:pos x="5423" y="191"/>
                </a:cxn>
                <a:cxn ang="0">
                  <a:pos x="5686" y="166"/>
                </a:cxn>
                <a:cxn ang="0">
                  <a:pos x="5928" y="140"/>
                </a:cxn>
                <a:cxn ang="0">
                  <a:pos x="6147" y="114"/>
                </a:cxn>
                <a:cxn ang="0">
                  <a:pos x="6342" y="89"/>
                </a:cxn>
                <a:cxn ang="0">
                  <a:pos x="6509" y="65"/>
                </a:cxn>
                <a:cxn ang="0">
                  <a:pos x="6651" y="44"/>
                </a:cxn>
                <a:cxn ang="0">
                  <a:pos x="6763" y="26"/>
                </a:cxn>
                <a:cxn ang="0">
                  <a:pos x="6845" y="12"/>
                </a:cxn>
                <a:cxn ang="0">
                  <a:pos x="6912" y="0"/>
                </a:cxn>
                <a:cxn ang="0">
                  <a:pos x="6912" y="1510"/>
                </a:cxn>
              </a:cxnLst>
              <a:rect l="0" t="0" r="r" b="b"/>
              <a:pathLst>
                <a:path w="6912" h="1510">
                  <a:moveTo>
                    <a:pt x="6912" y="1510"/>
                  </a:moveTo>
                  <a:lnTo>
                    <a:pt x="0" y="15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" y="12"/>
                  </a:lnTo>
                  <a:lnTo>
                    <a:pt x="266" y="44"/>
                  </a:lnTo>
                  <a:lnTo>
                    <a:pt x="408" y="65"/>
                  </a:lnTo>
                  <a:lnTo>
                    <a:pt x="579" y="89"/>
                  </a:lnTo>
                  <a:lnTo>
                    <a:pt x="775" y="114"/>
                  </a:lnTo>
                  <a:lnTo>
                    <a:pt x="997" y="140"/>
                  </a:lnTo>
                  <a:lnTo>
                    <a:pt x="1241" y="166"/>
                  </a:lnTo>
                  <a:lnTo>
                    <a:pt x="1508" y="191"/>
                  </a:lnTo>
                  <a:lnTo>
                    <a:pt x="1793" y="215"/>
                  </a:lnTo>
                  <a:lnTo>
                    <a:pt x="1943" y="225"/>
                  </a:lnTo>
                  <a:lnTo>
                    <a:pt x="2099" y="236"/>
                  </a:lnTo>
                  <a:lnTo>
                    <a:pt x="2256" y="246"/>
                  </a:lnTo>
                  <a:lnTo>
                    <a:pt x="2420" y="255"/>
                  </a:lnTo>
                  <a:lnTo>
                    <a:pt x="2585" y="261"/>
                  </a:lnTo>
                  <a:lnTo>
                    <a:pt x="2756" y="268"/>
                  </a:lnTo>
                  <a:lnTo>
                    <a:pt x="2930" y="273"/>
                  </a:lnTo>
                  <a:lnTo>
                    <a:pt x="3106" y="277"/>
                  </a:lnTo>
                  <a:lnTo>
                    <a:pt x="3287" y="280"/>
                  </a:lnTo>
                  <a:lnTo>
                    <a:pt x="3470" y="280"/>
                  </a:lnTo>
                  <a:lnTo>
                    <a:pt x="3470" y="280"/>
                  </a:lnTo>
                  <a:lnTo>
                    <a:pt x="3652" y="280"/>
                  </a:lnTo>
                  <a:lnTo>
                    <a:pt x="3832" y="277"/>
                  </a:lnTo>
                  <a:lnTo>
                    <a:pt x="4009" y="273"/>
                  </a:lnTo>
                  <a:lnTo>
                    <a:pt x="4182" y="268"/>
                  </a:lnTo>
                  <a:lnTo>
                    <a:pt x="4352" y="261"/>
                  </a:lnTo>
                  <a:lnTo>
                    <a:pt x="4518" y="255"/>
                  </a:lnTo>
                  <a:lnTo>
                    <a:pt x="4680" y="246"/>
                  </a:lnTo>
                  <a:lnTo>
                    <a:pt x="4837" y="236"/>
                  </a:lnTo>
                  <a:lnTo>
                    <a:pt x="4991" y="225"/>
                  </a:lnTo>
                  <a:lnTo>
                    <a:pt x="5140" y="215"/>
                  </a:lnTo>
                  <a:lnTo>
                    <a:pt x="5423" y="191"/>
                  </a:lnTo>
                  <a:lnTo>
                    <a:pt x="5686" y="166"/>
                  </a:lnTo>
                  <a:lnTo>
                    <a:pt x="5928" y="140"/>
                  </a:lnTo>
                  <a:lnTo>
                    <a:pt x="6147" y="114"/>
                  </a:lnTo>
                  <a:lnTo>
                    <a:pt x="6342" y="89"/>
                  </a:lnTo>
                  <a:lnTo>
                    <a:pt x="6509" y="65"/>
                  </a:lnTo>
                  <a:lnTo>
                    <a:pt x="6651" y="44"/>
                  </a:lnTo>
                  <a:lnTo>
                    <a:pt x="6763" y="26"/>
                  </a:lnTo>
                  <a:lnTo>
                    <a:pt x="6845" y="12"/>
                  </a:lnTo>
                  <a:lnTo>
                    <a:pt x="6912" y="0"/>
                  </a:lnTo>
                  <a:lnTo>
                    <a:pt x="6912" y="151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19000"/>
                  </a:srgbClr>
                </a:gs>
                <a:gs pos="50000">
                  <a:srgbClr val="000000">
                    <a:alpha val="52000"/>
                  </a:srgbClr>
                </a:gs>
                <a:gs pos="100000">
                  <a:srgbClr val="000000">
                    <a:alpha val="67000"/>
                  </a:srgbClr>
                </a:gs>
              </a:gsLst>
              <a:lin ang="16200000" scaled="1"/>
              <a:tileRect/>
            </a:gra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 defTabSz="130568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700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invGray">
            <a:xfrm>
              <a:off x="0" y="1958191"/>
              <a:ext cx="9144000" cy="1498106"/>
            </a:xfrm>
            <a:custGeom>
              <a:avLst/>
              <a:gdLst/>
              <a:ahLst/>
              <a:cxnLst>
                <a:cxn ang="0">
                  <a:pos x="6912" y="267"/>
                </a:cxn>
                <a:cxn ang="0">
                  <a:pos x="6763" y="294"/>
                </a:cxn>
                <a:cxn ang="0">
                  <a:pos x="6512" y="333"/>
                </a:cxn>
                <a:cxn ang="0">
                  <a:pos x="6152" y="383"/>
                </a:cxn>
                <a:cxn ang="0">
                  <a:pos x="5693" y="438"/>
                </a:cxn>
                <a:cxn ang="0">
                  <a:pos x="5146" y="487"/>
                </a:cxn>
                <a:cxn ang="0">
                  <a:pos x="4842" y="510"/>
                </a:cxn>
                <a:cxn ang="0">
                  <a:pos x="4523" y="527"/>
                </a:cxn>
                <a:cxn ang="0">
                  <a:pos x="4187" y="542"/>
                </a:cxn>
                <a:cxn ang="0">
                  <a:pos x="3835" y="551"/>
                </a:cxn>
                <a:cxn ang="0">
                  <a:pos x="3470" y="554"/>
                </a:cxn>
                <a:cxn ang="0">
                  <a:pos x="3290" y="554"/>
                </a:cxn>
                <a:cxn ang="0">
                  <a:pos x="2940" y="547"/>
                </a:cxn>
                <a:cxn ang="0">
                  <a:pos x="2601" y="535"/>
                </a:cxn>
                <a:cxn ang="0">
                  <a:pos x="2274" y="518"/>
                </a:cxn>
                <a:cxn ang="0">
                  <a:pos x="1964" y="499"/>
                </a:cxn>
                <a:cxn ang="0">
                  <a:pos x="1528" y="463"/>
                </a:cxn>
                <a:cxn ang="0">
                  <a:pos x="1014" y="410"/>
                </a:cxn>
                <a:cxn ang="0">
                  <a:pos x="591" y="357"/>
                </a:cxn>
                <a:cxn ang="0">
                  <a:pos x="271" y="311"/>
                </a:cxn>
                <a:cxn ang="0">
                  <a:pos x="0" y="267"/>
                </a:cxn>
                <a:cxn ang="0">
                  <a:pos x="0" y="0"/>
                </a:cxn>
                <a:cxn ang="0">
                  <a:pos x="152" y="46"/>
                </a:cxn>
                <a:cxn ang="0">
                  <a:pos x="408" y="115"/>
                </a:cxn>
                <a:cxn ang="0">
                  <a:pos x="775" y="200"/>
                </a:cxn>
                <a:cxn ang="0">
                  <a:pos x="997" y="246"/>
                </a:cxn>
                <a:cxn ang="0">
                  <a:pos x="1241" y="292"/>
                </a:cxn>
                <a:cxn ang="0">
                  <a:pos x="1508" y="337"/>
                </a:cxn>
                <a:cxn ang="0">
                  <a:pos x="1793" y="378"/>
                </a:cxn>
                <a:cxn ang="0">
                  <a:pos x="2099" y="416"/>
                </a:cxn>
                <a:cxn ang="0">
                  <a:pos x="2420" y="446"/>
                </a:cxn>
                <a:cxn ang="0">
                  <a:pos x="2756" y="472"/>
                </a:cxn>
                <a:cxn ang="0">
                  <a:pos x="3106" y="487"/>
                </a:cxn>
                <a:cxn ang="0">
                  <a:pos x="3470" y="492"/>
                </a:cxn>
                <a:cxn ang="0">
                  <a:pos x="3652" y="491"/>
                </a:cxn>
                <a:cxn ang="0">
                  <a:pos x="4009" y="480"/>
                </a:cxn>
                <a:cxn ang="0">
                  <a:pos x="4352" y="460"/>
                </a:cxn>
                <a:cxn ang="0">
                  <a:pos x="4680" y="433"/>
                </a:cxn>
                <a:cxn ang="0">
                  <a:pos x="4991" y="397"/>
                </a:cxn>
                <a:cxn ang="0">
                  <a:pos x="5285" y="357"/>
                </a:cxn>
                <a:cxn ang="0">
                  <a:pos x="5558" y="315"/>
                </a:cxn>
                <a:cxn ang="0">
                  <a:pos x="5811" y="268"/>
                </a:cxn>
                <a:cxn ang="0">
                  <a:pos x="6041" y="224"/>
                </a:cxn>
                <a:cxn ang="0">
                  <a:pos x="6342" y="156"/>
                </a:cxn>
                <a:cxn ang="0">
                  <a:pos x="6651" y="77"/>
                </a:cxn>
                <a:cxn ang="0">
                  <a:pos x="6845" y="21"/>
                </a:cxn>
                <a:cxn ang="0">
                  <a:pos x="6912" y="267"/>
                </a:cxn>
              </a:cxnLst>
              <a:rect l="0" t="0" r="r" b="b"/>
              <a:pathLst>
                <a:path w="6912" h="554">
                  <a:moveTo>
                    <a:pt x="6912" y="267"/>
                  </a:moveTo>
                  <a:lnTo>
                    <a:pt x="6912" y="267"/>
                  </a:lnTo>
                  <a:lnTo>
                    <a:pt x="6845" y="279"/>
                  </a:lnTo>
                  <a:lnTo>
                    <a:pt x="6763" y="294"/>
                  </a:lnTo>
                  <a:lnTo>
                    <a:pt x="6652" y="311"/>
                  </a:lnTo>
                  <a:lnTo>
                    <a:pt x="6512" y="333"/>
                  </a:lnTo>
                  <a:lnTo>
                    <a:pt x="6345" y="357"/>
                  </a:lnTo>
                  <a:lnTo>
                    <a:pt x="6152" y="383"/>
                  </a:lnTo>
                  <a:lnTo>
                    <a:pt x="5934" y="410"/>
                  </a:lnTo>
                  <a:lnTo>
                    <a:pt x="5693" y="438"/>
                  </a:lnTo>
                  <a:lnTo>
                    <a:pt x="5430" y="463"/>
                  </a:lnTo>
                  <a:lnTo>
                    <a:pt x="5146" y="487"/>
                  </a:lnTo>
                  <a:lnTo>
                    <a:pt x="4996" y="499"/>
                  </a:lnTo>
                  <a:lnTo>
                    <a:pt x="4842" y="510"/>
                  </a:lnTo>
                  <a:lnTo>
                    <a:pt x="4685" y="518"/>
                  </a:lnTo>
                  <a:lnTo>
                    <a:pt x="4523" y="527"/>
                  </a:lnTo>
                  <a:lnTo>
                    <a:pt x="4356" y="535"/>
                  </a:lnTo>
                  <a:lnTo>
                    <a:pt x="4187" y="542"/>
                  </a:lnTo>
                  <a:lnTo>
                    <a:pt x="4013" y="547"/>
                  </a:lnTo>
                  <a:lnTo>
                    <a:pt x="3835" y="551"/>
                  </a:lnTo>
                  <a:lnTo>
                    <a:pt x="3654" y="554"/>
                  </a:lnTo>
                  <a:lnTo>
                    <a:pt x="3470" y="554"/>
                  </a:lnTo>
                  <a:lnTo>
                    <a:pt x="3470" y="554"/>
                  </a:lnTo>
                  <a:lnTo>
                    <a:pt x="3290" y="554"/>
                  </a:lnTo>
                  <a:lnTo>
                    <a:pt x="3114" y="551"/>
                  </a:lnTo>
                  <a:lnTo>
                    <a:pt x="2940" y="547"/>
                  </a:lnTo>
                  <a:lnTo>
                    <a:pt x="2770" y="542"/>
                  </a:lnTo>
                  <a:lnTo>
                    <a:pt x="2601" y="535"/>
                  </a:lnTo>
                  <a:lnTo>
                    <a:pt x="2437" y="527"/>
                  </a:lnTo>
                  <a:lnTo>
                    <a:pt x="2274" y="518"/>
                  </a:lnTo>
                  <a:lnTo>
                    <a:pt x="2117" y="510"/>
                  </a:lnTo>
                  <a:lnTo>
                    <a:pt x="1964" y="499"/>
                  </a:lnTo>
                  <a:lnTo>
                    <a:pt x="1813" y="487"/>
                  </a:lnTo>
                  <a:lnTo>
                    <a:pt x="1528" y="463"/>
                  </a:lnTo>
                  <a:lnTo>
                    <a:pt x="1262" y="438"/>
                  </a:lnTo>
                  <a:lnTo>
                    <a:pt x="1014" y="410"/>
                  </a:lnTo>
                  <a:lnTo>
                    <a:pt x="791" y="383"/>
                  </a:lnTo>
                  <a:lnTo>
                    <a:pt x="591" y="357"/>
                  </a:lnTo>
                  <a:lnTo>
                    <a:pt x="418" y="333"/>
                  </a:lnTo>
                  <a:lnTo>
                    <a:pt x="271" y="311"/>
                  </a:lnTo>
                  <a:lnTo>
                    <a:pt x="70" y="279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0" y="0"/>
                  </a:lnTo>
                  <a:lnTo>
                    <a:pt x="68" y="21"/>
                  </a:lnTo>
                  <a:lnTo>
                    <a:pt x="152" y="46"/>
                  </a:lnTo>
                  <a:lnTo>
                    <a:pt x="266" y="77"/>
                  </a:lnTo>
                  <a:lnTo>
                    <a:pt x="408" y="115"/>
                  </a:lnTo>
                  <a:lnTo>
                    <a:pt x="579" y="156"/>
                  </a:lnTo>
                  <a:lnTo>
                    <a:pt x="775" y="200"/>
                  </a:lnTo>
                  <a:lnTo>
                    <a:pt x="883" y="224"/>
                  </a:lnTo>
                  <a:lnTo>
                    <a:pt x="997" y="246"/>
                  </a:lnTo>
                  <a:lnTo>
                    <a:pt x="1117" y="268"/>
                  </a:lnTo>
                  <a:lnTo>
                    <a:pt x="1241" y="292"/>
                  </a:lnTo>
                  <a:lnTo>
                    <a:pt x="1371" y="315"/>
                  </a:lnTo>
                  <a:lnTo>
                    <a:pt x="1508" y="337"/>
                  </a:lnTo>
                  <a:lnTo>
                    <a:pt x="1648" y="357"/>
                  </a:lnTo>
                  <a:lnTo>
                    <a:pt x="1793" y="378"/>
                  </a:lnTo>
                  <a:lnTo>
                    <a:pt x="1943" y="397"/>
                  </a:lnTo>
                  <a:lnTo>
                    <a:pt x="2099" y="416"/>
                  </a:lnTo>
                  <a:lnTo>
                    <a:pt x="2256" y="433"/>
                  </a:lnTo>
                  <a:lnTo>
                    <a:pt x="2420" y="446"/>
                  </a:lnTo>
                  <a:lnTo>
                    <a:pt x="2585" y="460"/>
                  </a:lnTo>
                  <a:lnTo>
                    <a:pt x="2756" y="472"/>
                  </a:lnTo>
                  <a:lnTo>
                    <a:pt x="2930" y="480"/>
                  </a:lnTo>
                  <a:lnTo>
                    <a:pt x="3106" y="487"/>
                  </a:lnTo>
                  <a:lnTo>
                    <a:pt x="3287" y="491"/>
                  </a:lnTo>
                  <a:lnTo>
                    <a:pt x="3470" y="492"/>
                  </a:lnTo>
                  <a:lnTo>
                    <a:pt x="3470" y="492"/>
                  </a:lnTo>
                  <a:lnTo>
                    <a:pt x="3652" y="491"/>
                  </a:lnTo>
                  <a:lnTo>
                    <a:pt x="3832" y="487"/>
                  </a:lnTo>
                  <a:lnTo>
                    <a:pt x="4009" y="480"/>
                  </a:lnTo>
                  <a:lnTo>
                    <a:pt x="4182" y="472"/>
                  </a:lnTo>
                  <a:lnTo>
                    <a:pt x="4352" y="460"/>
                  </a:lnTo>
                  <a:lnTo>
                    <a:pt x="4518" y="446"/>
                  </a:lnTo>
                  <a:lnTo>
                    <a:pt x="4680" y="433"/>
                  </a:lnTo>
                  <a:lnTo>
                    <a:pt x="4837" y="416"/>
                  </a:lnTo>
                  <a:lnTo>
                    <a:pt x="4991" y="397"/>
                  </a:lnTo>
                  <a:lnTo>
                    <a:pt x="5140" y="378"/>
                  </a:lnTo>
                  <a:lnTo>
                    <a:pt x="5285" y="357"/>
                  </a:lnTo>
                  <a:lnTo>
                    <a:pt x="5423" y="337"/>
                  </a:lnTo>
                  <a:lnTo>
                    <a:pt x="5558" y="315"/>
                  </a:lnTo>
                  <a:lnTo>
                    <a:pt x="5686" y="292"/>
                  </a:lnTo>
                  <a:lnTo>
                    <a:pt x="5811" y="268"/>
                  </a:lnTo>
                  <a:lnTo>
                    <a:pt x="5928" y="246"/>
                  </a:lnTo>
                  <a:lnTo>
                    <a:pt x="6041" y="224"/>
                  </a:lnTo>
                  <a:lnTo>
                    <a:pt x="6147" y="200"/>
                  </a:lnTo>
                  <a:lnTo>
                    <a:pt x="6342" y="156"/>
                  </a:lnTo>
                  <a:lnTo>
                    <a:pt x="6509" y="115"/>
                  </a:lnTo>
                  <a:lnTo>
                    <a:pt x="6651" y="77"/>
                  </a:lnTo>
                  <a:lnTo>
                    <a:pt x="6763" y="46"/>
                  </a:lnTo>
                  <a:lnTo>
                    <a:pt x="6845" y="21"/>
                  </a:lnTo>
                  <a:lnTo>
                    <a:pt x="6912" y="0"/>
                  </a:lnTo>
                  <a:lnTo>
                    <a:pt x="6912" y="26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53000">
                  <a:srgbClr val="A1A1A1">
                    <a:alpha val="0"/>
                  </a:srgbClr>
                </a:gs>
                <a:gs pos="84000">
                  <a:srgbClr val="FFFFFF">
                    <a:alpha val="22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r" defTabSz="1096875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rgbClr val="000000"/>
                </a:solidFill>
                <a:latin typeface="Segoe" pitchFamily="34" charset="0"/>
              </a:endParaRPr>
            </a:p>
          </p:txBody>
        </p:sp>
      </p:grpSp>
      <p:grpSp>
        <p:nvGrpSpPr>
          <p:cNvPr id="4" name="Group 122"/>
          <p:cNvGrpSpPr>
            <a:grpSpLocks/>
          </p:cNvGrpSpPr>
          <p:nvPr/>
        </p:nvGrpSpPr>
        <p:grpSpPr bwMode="auto">
          <a:xfrm>
            <a:off x="1066800" y="2651125"/>
            <a:ext cx="7010400" cy="914400"/>
            <a:chOff x="1066800" y="2651214"/>
            <a:chExt cx="7010400" cy="914400"/>
          </a:xfrm>
        </p:grpSpPr>
        <p:sp>
          <p:nvSpPr>
            <p:cNvPr id="9" name="Rounded Rectangle 8"/>
            <p:cNvSpPr/>
            <p:nvPr/>
          </p:nvSpPr>
          <p:spPr bwMode="invGray">
            <a:xfrm>
              <a:off x="1066800" y="2651214"/>
              <a:ext cx="7010400" cy="914400"/>
            </a:xfrm>
            <a:prstGeom prst="roundRect">
              <a:avLst>
                <a:gd name="adj" fmla="val 11310"/>
              </a:avLst>
            </a:prstGeom>
            <a:gradFill flip="none" rotWithShape="1">
              <a:gsLst>
                <a:gs pos="0">
                  <a:srgbClr val="FFFFFF"/>
                </a:gs>
                <a:gs pos="61000">
                  <a:srgbClr val="FFFFFF">
                    <a:alpha val="20000"/>
                  </a:srgbClr>
                </a:gs>
                <a:gs pos="100000">
                  <a:schemeClr val="accent2">
                    <a:lumMod val="50000"/>
                    <a:alpha val="40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FFFFFF">
                  <a:alpha val="67843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80808"/>
                  </a:solidFill>
                </a:rPr>
                <a:t>END USER TOOLS </a:t>
              </a:r>
              <a:r>
                <a:rPr lang="en-US" sz="1600" dirty="0" smtClean="0">
                  <a:solidFill>
                    <a:srgbClr val="080808"/>
                  </a:solidFill>
                </a:rPr>
                <a:t>AND </a:t>
              </a:r>
              <a:r>
                <a:rPr lang="en-US" sz="1600" dirty="0">
                  <a:solidFill>
                    <a:srgbClr val="080808"/>
                  </a:solidFill>
                </a:rPr>
                <a:t>PERFORMANCE MANAGEMENT APPS</a:t>
              </a:r>
            </a:p>
          </p:txBody>
        </p:sp>
        <p:sp>
          <p:nvSpPr>
            <p:cNvPr id="10" name="Rounded Rectangle 9"/>
            <p:cNvSpPr/>
            <p:nvPr/>
          </p:nvSpPr>
          <p:spPr bwMode="invGray">
            <a:xfrm>
              <a:off x="1142999" y="3036049"/>
              <a:ext cx="1697037" cy="42939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alpha val="70000"/>
                  </a:schemeClr>
                </a:gs>
                <a:gs pos="77000">
                  <a:schemeClr val="accent1">
                    <a:alpha val="5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Excel</a:t>
              </a:r>
              <a:endParaRPr lang="en-US" sz="2200" dirty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invGray">
            <a:xfrm>
              <a:off x="4625645" y="3032214"/>
              <a:ext cx="1905001" cy="429399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50000"/>
                    <a:alpha val="70000"/>
                  </a:schemeClr>
                </a:gs>
                <a:gs pos="77000">
                  <a:schemeClr val="accent2">
                    <a:alpha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PerformancePoint</a:t>
              </a:r>
              <a:endParaRPr lang="en-US" sz="1600" dirty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238370" y="5881448"/>
            <a:ext cx="6324600" cy="762000"/>
            <a:chOff x="1371600" y="5868200"/>
            <a:chExt cx="6324600" cy="762000"/>
          </a:xfrm>
        </p:grpSpPr>
        <p:sp>
          <p:nvSpPr>
            <p:cNvPr id="13" name="Cube 12"/>
            <p:cNvSpPr/>
            <p:nvPr/>
          </p:nvSpPr>
          <p:spPr bwMode="invGray">
            <a:xfrm>
              <a:off x="5757136" y="5906300"/>
              <a:ext cx="914400" cy="685800"/>
            </a:xfrm>
            <a:prstGeom prst="cub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70000">
                  <a:schemeClr val="bg2">
                    <a:lumMod val="5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</a:gradFill>
            <a:effectLst>
              <a:outerShdw blurRad="190500" dir="5400000" rotWithShape="0">
                <a:srgbClr val="00B0F0">
                  <a:alpha val="76000"/>
                </a:srgb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" name="Flowchart: Punched Tape 13"/>
            <p:cNvSpPr/>
            <p:nvPr/>
          </p:nvSpPr>
          <p:spPr bwMode="invGray">
            <a:xfrm>
              <a:off x="6781800" y="5906300"/>
              <a:ext cx="914400" cy="685800"/>
            </a:xfrm>
            <a:prstGeom prst="flowChartPunchedTape">
              <a:avLst/>
            </a:pr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39000">
                  <a:schemeClr val="bg2"/>
                </a:gs>
                <a:gs pos="58000">
                  <a:schemeClr val="bg2">
                    <a:lumMod val="60000"/>
                    <a:lumOff val="4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0" scaled="1"/>
              <a:tileRect/>
            </a:gradFill>
            <a:ln w="3175">
              <a:solidFill>
                <a:schemeClr val="bg2">
                  <a:lumMod val="60000"/>
                  <a:lumOff val="40000"/>
                  <a:alpha val="44000"/>
                </a:schemeClr>
              </a:solidFill>
            </a:ln>
            <a:effectLst>
              <a:outerShdw blurRad="63500" dist="38100" dir="5400000" rotWithShape="0">
                <a:srgbClr val="00B0F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Can 14"/>
            <p:cNvSpPr/>
            <p:nvPr/>
          </p:nvSpPr>
          <p:spPr bwMode="invGray">
            <a:xfrm>
              <a:off x="1371600" y="5868200"/>
              <a:ext cx="986118" cy="762000"/>
            </a:xfrm>
            <a:prstGeom prst="can">
              <a:avLst>
                <a:gd name="adj" fmla="val 39436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70000">
                  <a:schemeClr val="bg2">
                    <a:lumMod val="5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</a:gradFill>
            <a:effectLst>
              <a:outerShdw blurRad="190500" dir="5400000" rotWithShape="0">
                <a:srgbClr val="00B0F0">
                  <a:alpha val="76000"/>
                </a:srgb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Can 15"/>
            <p:cNvSpPr/>
            <p:nvPr/>
          </p:nvSpPr>
          <p:spPr bwMode="invGray">
            <a:xfrm>
              <a:off x="2467984" y="5868200"/>
              <a:ext cx="986118" cy="762000"/>
            </a:xfrm>
            <a:prstGeom prst="can">
              <a:avLst>
                <a:gd name="adj" fmla="val 39436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70000">
                  <a:schemeClr val="bg2">
                    <a:lumMod val="5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</a:gradFill>
            <a:effectLst>
              <a:outerShdw blurRad="190500" dir="5400000" rotWithShape="0">
                <a:srgbClr val="00B0F0">
                  <a:alpha val="76000"/>
                </a:srgb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Can 16"/>
            <p:cNvSpPr/>
            <p:nvPr/>
          </p:nvSpPr>
          <p:spPr bwMode="invGray">
            <a:xfrm>
              <a:off x="3564368" y="5868200"/>
              <a:ext cx="986118" cy="762000"/>
            </a:xfrm>
            <a:prstGeom prst="can">
              <a:avLst>
                <a:gd name="adj" fmla="val 39436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70000">
                  <a:schemeClr val="bg2">
                    <a:lumMod val="5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</a:gradFill>
            <a:effectLst>
              <a:outerShdw blurRad="190500" dir="5400000" rotWithShape="0">
                <a:srgbClr val="00B0F0">
                  <a:alpha val="76000"/>
                </a:srgb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Can 17"/>
            <p:cNvSpPr/>
            <p:nvPr/>
          </p:nvSpPr>
          <p:spPr bwMode="invGray">
            <a:xfrm>
              <a:off x="4664885" y="5868200"/>
              <a:ext cx="986118" cy="762000"/>
            </a:xfrm>
            <a:prstGeom prst="can">
              <a:avLst>
                <a:gd name="adj" fmla="val 39436"/>
              </a:avLst>
            </a:pr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70000">
                  <a:schemeClr val="bg2">
                    <a:lumMod val="50000"/>
                  </a:schemeClr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</a:gradFill>
            <a:effectLst>
              <a:outerShdw blurRad="190500" dir="5400000" rotWithShape="0">
                <a:srgbClr val="00B0F0">
                  <a:alpha val="76000"/>
                </a:srgbClr>
              </a:outerShdw>
            </a:effectLst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9" name="Picture 2" descr="\\showsrus\images\LOGOS\GEN_LOGO\O\ORACLE.png"/>
            <p:cNvPicPr>
              <a:picLocks noChangeAspect="1" noChangeArrowheads="1"/>
            </p:cNvPicPr>
            <p:nvPr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black">
            <a:xfrm>
              <a:off x="2514600" y="6268646"/>
              <a:ext cx="914400" cy="116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 descr="\\showsrus\images\LOGOS\GEN_LOGO\S\SAP logo med.png"/>
            <p:cNvPicPr>
              <a:picLocks noChangeAspect="1" noChangeArrowheads="1"/>
            </p:cNvPicPr>
            <p:nvPr/>
          </p:nvPicPr>
          <p:blipFill>
            <a:blip r:embed="rId5" cstate="print">
              <a:lum bright="10000"/>
            </a:blip>
            <a:srcRect/>
            <a:stretch>
              <a:fillRect/>
            </a:stretch>
          </p:blipFill>
          <p:spPr bwMode="invGray">
            <a:xfrm>
              <a:off x="3762555" y="6249200"/>
              <a:ext cx="68825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" descr="C:\Program Files\Microsoft Resource DVD Artwork\DVD_ART\BoxShots_Logos\Microsoft Dynamics\Dynamics-Brand signature\MS Dynamics logo reverse v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1371600" y="6172200"/>
              <a:ext cx="1019489" cy="365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522413" y="5486484"/>
            <a:ext cx="6059487" cy="657225"/>
            <a:chOff x="1521760" y="5486400"/>
            <a:chExt cx="6060141" cy="657452"/>
          </a:xfrm>
        </p:grpSpPr>
        <p:pic>
          <p:nvPicPr>
            <p:cNvPr id="24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1535936" y="5472224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2632320" y="5472225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3728704" y="5472226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4829221" y="5472227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5885613" y="5472228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6" descr="C:\Program Files\Microsoft Resource DVD Artwork\DVD_ART\Artwork_Imagery\Shapes and Graphics\Arrows - arrow\Straight\white semi clear arrow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 rot="5400000">
              <a:off x="6910277" y="5472229"/>
              <a:ext cx="657447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23"/>
          <p:cNvGrpSpPr>
            <a:grpSpLocks/>
          </p:cNvGrpSpPr>
          <p:nvPr/>
        </p:nvGrpSpPr>
        <p:grpSpPr bwMode="auto">
          <a:xfrm>
            <a:off x="1066800" y="3659188"/>
            <a:ext cx="7013575" cy="2011362"/>
            <a:chOff x="1066800" y="3658400"/>
            <a:chExt cx="7013448" cy="2011680"/>
          </a:xfrm>
        </p:grpSpPr>
        <p:sp>
          <p:nvSpPr>
            <p:cNvPr id="31" name="Round Same Side Corner Rectangle 30"/>
            <p:cNvSpPr/>
            <p:nvPr/>
          </p:nvSpPr>
          <p:spPr bwMode="invGray">
            <a:xfrm>
              <a:off x="1066800" y="3658400"/>
              <a:ext cx="7013448" cy="2011680"/>
            </a:xfrm>
            <a:prstGeom prst="round2SameRect">
              <a:avLst>
                <a:gd name="adj1" fmla="val 3680"/>
                <a:gd name="adj2" fmla="val 25222"/>
              </a:avLst>
            </a:prstGeom>
            <a:gradFill flip="none" rotWithShape="1">
              <a:gsLst>
                <a:gs pos="0">
                  <a:srgbClr val="FFFFFF"/>
                </a:gs>
                <a:gs pos="27000">
                  <a:srgbClr val="FFFFFF">
                    <a:alpha val="20000"/>
                  </a:srgbClr>
                </a:gs>
                <a:gs pos="100000">
                  <a:schemeClr val="accent4">
                    <a:lumMod val="50000"/>
                    <a:alpha val="37000"/>
                  </a:schemeClr>
                </a:gs>
              </a:gsLst>
              <a:lin ang="5400000" scaled="1"/>
              <a:tileRect/>
            </a:gradFill>
            <a:ln w="19050">
              <a:solidFill>
                <a:srgbClr val="FFFFFF">
                  <a:alpha val="67843"/>
                </a:srgb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80808"/>
                  </a:solidFill>
                </a:rPr>
                <a:t>BI PLATFORM</a:t>
              </a:r>
            </a:p>
          </p:txBody>
        </p:sp>
        <p:sp>
          <p:nvSpPr>
            <p:cNvPr id="32" name="Rounded Rectangle 31"/>
            <p:cNvSpPr/>
            <p:nvPr/>
          </p:nvSpPr>
          <p:spPr bwMode="invGray">
            <a:xfrm>
              <a:off x="1524000" y="4025075"/>
              <a:ext cx="2971800" cy="533400"/>
            </a:xfrm>
            <a:prstGeom prst="roundRect">
              <a:avLst/>
            </a:prstGeom>
            <a:gradFill flip="none" rotWithShape="1">
              <a:gsLst>
                <a:gs pos="1000">
                  <a:schemeClr val="accent4">
                    <a:lumMod val="50000"/>
                    <a:alpha val="70000"/>
                  </a:schemeClr>
                </a:gs>
                <a:gs pos="77000">
                  <a:schemeClr val="accent4">
                    <a:alpha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SQL Server </a:t>
              </a:r>
            </a:p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Reporting Services</a:t>
              </a:r>
            </a:p>
          </p:txBody>
        </p:sp>
        <p:sp>
          <p:nvSpPr>
            <p:cNvPr id="33" name="Rounded Rectangle 32"/>
            <p:cNvSpPr/>
            <p:nvPr/>
          </p:nvSpPr>
          <p:spPr bwMode="invGray">
            <a:xfrm>
              <a:off x="4565125" y="4025075"/>
              <a:ext cx="29718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50000"/>
                    <a:alpha val="30000"/>
                  </a:schemeClr>
                </a:gs>
                <a:gs pos="77000">
                  <a:schemeClr val="accent4">
                    <a:alpha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SQL Server </a:t>
              </a:r>
            </a:p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Analysis </a:t>
              </a:r>
              <a:r>
                <a:rPr lang="en-US" sz="1600" dirty="0" smtClean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Services/SQL PDW</a:t>
              </a:r>
              <a:endParaRPr lang="en-US" sz="1600" dirty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invGray">
            <a:xfrm>
              <a:off x="1524000" y="4620525"/>
              <a:ext cx="6019800" cy="422825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50000"/>
                    <a:alpha val="30000"/>
                  </a:schemeClr>
                </a:gs>
                <a:gs pos="77000">
                  <a:schemeClr val="accent4">
                    <a:alpha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SQL Server </a:t>
              </a:r>
              <a:r>
                <a:rPr lang="en-US" sz="1600" dirty="0" smtClean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DBMS &amp; Master Data Services (MDS)</a:t>
              </a:r>
              <a:endParaRPr lang="en-US" sz="1600" dirty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endParaRPr>
            </a:p>
          </p:txBody>
        </p:sp>
        <p:sp>
          <p:nvSpPr>
            <p:cNvPr id="35" name="Round Same Side Corner Rectangle 34"/>
            <p:cNvSpPr/>
            <p:nvPr/>
          </p:nvSpPr>
          <p:spPr bwMode="invGray">
            <a:xfrm>
              <a:off x="1524000" y="5105400"/>
              <a:ext cx="6016752" cy="420624"/>
            </a:xfrm>
            <a:prstGeom prst="round2SameRect">
              <a:avLst>
                <a:gd name="adj1" fmla="val 12834"/>
                <a:gd name="adj2" fmla="val 50000"/>
              </a:avLst>
            </a:prstGeom>
            <a:gradFill flip="none" rotWithShape="1">
              <a:gsLst>
                <a:gs pos="0">
                  <a:schemeClr val="accent4">
                    <a:lumMod val="50000"/>
                    <a:alpha val="30000"/>
                  </a:schemeClr>
                </a:gs>
                <a:gs pos="77000">
                  <a:schemeClr val="accent4">
                    <a:alpha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SQL Server Integration Services</a:t>
              </a:r>
            </a:p>
          </p:txBody>
        </p:sp>
      </p:grp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1044575" y="1341080"/>
            <a:ext cx="7054850" cy="3307120"/>
            <a:chOff x="1045029" y="990600"/>
            <a:chExt cx="7053942" cy="3657600"/>
          </a:xfrm>
        </p:grpSpPr>
        <p:sp>
          <p:nvSpPr>
            <p:cNvPr id="37" name="Chord 36"/>
            <p:cNvSpPr/>
            <p:nvPr/>
          </p:nvSpPr>
          <p:spPr bwMode="invGray">
            <a:xfrm>
              <a:off x="1045029" y="990600"/>
              <a:ext cx="7053942" cy="3657600"/>
            </a:xfrm>
            <a:prstGeom prst="chord">
              <a:avLst>
                <a:gd name="adj1" fmla="val 11061125"/>
                <a:gd name="adj2" fmla="val 21333444"/>
              </a:avLst>
            </a:prstGeom>
            <a:gradFill flip="none" rotWithShape="1">
              <a:gsLst>
                <a:gs pos="0">
                  <a:schemeClr val="tx1"/>
                </a:gs>
                <a:gs pos="77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19050">
              <a:solidFill>
                <a:schemeClr val="tx1">
                  <a:alpha val="23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dirty="0">
                <a:solidFill>
                  <a:srgbClr val="FFFFFF"/>
                </a:solidFill>
              </a:endParaRPr>
            </a:p>
          </p:txBody>
        </p:sp>
        <p:sp>
          <p:nvSpPr>
            <p:cNvPr id="38" name="Chord 37"/>
            <p:cNvSpPr/>
            <p:nvPr/>
          </p:nvSpPr>
          <p:spPr bwMode="invGray">
            <a:xfrm>
              <a:off x="1485900" y="1338944"/>
              <a:ext cx="6172200" cy="2895600"/>
            </a:xfrm>
            <a:prstGeom prst="chord">
              <a:avLst>
                <a:gd name="adj1" fmla="val 11061125"/>
                <a:gd name="adj2" fmla="val 21333444"/>
              </a:avLst>
            </a:prstGeom>
            <a:gradFill flip="none" rotWithShape="1">
              <a:gsLst>
                <a:gs pos="38000">
                  <a:schemeClr val="accent3">
                    <a:lumMod val="50000"/>
                    <a:alpha val="70000"/>
                  </a:schemeClr>
                </a:gs>
                <a:gs pos="87000">
                  <a:schemeClr val="accent3">
                    <a:lumMod val="75000"/>
                    <a:alpha val="9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38100">
              <a:noFill/>
            </a:ln>
            <a:effectLst/>
            <a:scene3d>
              <a:camera prst="orthographicFront"/>
              <a:lightRig rig="flat" dir="t">
                <a:rot lat="0" lon="0" rev="5400000"/>
              </a:lightRig>
            </a:scene3d>
            <a:sp3d>
              <a:bevelT w="38100" h="38100" prst="softRound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80808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 bwMode="invGray">
            <a:xfrm>
              <a:off x="3229148" y="1704975"/>
              <a:ext cx="2726974" cy="28257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effectLst>
                    <a:outerShdw blurRad="292100" dist="38100" dir="2700000" sx="101000" sy="101000" algn="tl" rotWithShape="0">
                      <a:srgbClr val="080808"/>
                    </a:outerShdw>
                  </a:effectLst>
                  <a:latin typeface="Segoe Semibold" pitchFamily="34" charset="0"/>
                </a:rPr>
                <a:t>SharePoint Server</a:t>
              </a:r>
            </a:p>
          </p:txBody>
        </p:sp>
        <p:sp>
          <p:nvSpPr>
            <p:cNvPr id="40" name="Rectangle 39"/>
            <p:cNvSpPr/>
            <p:nvPr/>
          </p:nvSpPr>
          <p:spPr bwMode="invGray">
            <a:xfrm rot="20407984">
              <a:off x="2044850" y="1793510"/>
              <a:ext cx="1522527" cy="372138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</a:bodyPr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rgbClr val="000000"/>
                  </a:solidFill>
                  <a:latin typeface="Segoe"/>
                </a:rPr>
                <a:t>SEARCH</a:t>
              </a:r>
            </a:p>
          </p:txBody>
        </p:sp>
        <p:sp>
          <p:nvSpPr>
            <p:cNvPr id="41" name="Rectangle 73"/>
            <p:cNvSpPr>
              <a:spLocks noChangeArrowheads="1"/>
            </p:cNvSpPr>
            <p:nvPr/>
          </p:nvSpPr>
          <p:spPr bwMode="invGray">
            <a:xfrm>
              <a:off x="4186759" y="1066800"/>
              <a:ext cx="86390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80808"/>
                  </a:solidFill>
                  <a:latin typeface="Segoe"/>
                </a:rPr>
                <a:t>DELIVERY</a:t>
              </a:r>
            </a:p>
          </p:txBody>
        </p:sp>
        <p:grpSp>
          <p:nvGrpSpPr>
            <p:cNvPr id="30" name="Group 83"/>
            <p:cNvGrpSpPr>
              <a:grpSpLocks/>
            </p:cNvGrpSpPr>
            <p:nvPr/>
          </p:nvGrpSpPr>
          <p:grpSpPr bwMode="auto">
            <a:xfrm>
              <a:off x="1790701" y="2086275"/>
              <a:ext cx="5447957" cy="457200"/>
              <a:chOff x="1752600" y="2133600"/>
              <a:chExt cx="5936588" cy="381000"/>
            </a:xfrm>
          </p:grpSpPr>
          <p:sp>
            <p:nvSpPr>
              <p:cNvPr id="45" name="Round Same Side Corner Rectangle 44"/>
              <p:cNvSpPr/>
              <p:nvPr/>
            </p:nvSpPr>
            <p:spPr bwMode="invGray">
              <a:xfrm>
                <a:off x="1752600" y="2133600"/>
                <a:ext cx="1204233" cy="381000"/>
              </a:xfrm>
              <a:prstGeom prst="round2SameRect">
                <a:avLst>
                  <a:gd name="adj1" fmla="val 41575"/>
                  <a:gd name="adj2" fmla="val 0"/>
                </a:avLst>
              </a:prstGeom>
              <a:gradFill flip="none" rotWithShape="1">
                <a:gsLst>
                  <a:gs pos="0">
                    <a:srgbClr val="FFFFFF"/>
                  </a:gs>
                  <a:gs pos="9000">
                    <a:srgbClr val="FFFFFF">
                      <a:alpha val="20000"/>
                    </a:srgb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rgbClr val="FFFFFF">
                    <a:alpha val="67843"/>
                  </a:srgb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Reports</a:t>
                </a:r>
                <a:endParaRPr lang="en-US" sz="14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6" name="Round Same Side Corner Rectangle 45"/>
              <p:cNvSpPr/>
              <p:nvPr/>
            </p:nvSpPr>
            <p:spPr bwMode="invGray">
              <a:xfrm>
                <a:off x="2956833" y="2133600"/>
                <a:ext cx="1162332" cy="381000"/>
              </a:xfrm>
              <a:prstGeom prst="round2SameRect">
                <a:avLst>
                  <a:gd name="adj1" fmla="val 41575"/>
                  <a:gd name="adj2" fmla="val 0"/>
                </a:avLst>
              </a:prstGeom>
              <a:gradFill flip="none" rotWithShape="1">
                <a:gsLst>
                  <a:gs pos="0">
                    <a:srgbClr val="FFFFFF"/>
                  </a:gs>
                  <a:gs pos="9000">
                    <a:srgbClr val="FFFFFF">
                      <a:alpha val="20000"/>
                    </a:srgb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rgbClr val="FFFFFF">
                    <a:alpha val="67843"/>
                  </a:srgb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Dashboards</a:t>
                </a:r>
              </a:p>
            </p:txBody>
          </p:sp>
          <p:sp>
            <p:nvSpPr>
              <p:cNvPr id="47" name="Round Same Side Corner Rectangle 46"/>
              <p:cNvSpPr/>
              <p:nvPr/>
            </p:nvSpPr>
            <p:spPr bwMode="invGray">
              <a:xfrm>
                <a:off x="4119166" y="2133600"/>
                <a:ext cx="1245355" cy="381000"/>
              </a:xfrm>
              <a:prstGeom prst="round2SameRect">
                <a:avLst>
                  <a:gd name="adj1" fmla="val 41575"/>
                  <a:gd name="adj2" fmla="val 0"/>
                </a:avLst>
              </a:prstGeom>
              <a:gradFill flip="none" rotWithShape="1">
                <a:gsLst>
                  <a:gs pos="0">
                    <a:srgbClr val="FFFFFF"/>
                  </a:gs>
                  <a:gs pos="9000">
                    <a:srgbClr val="FFFFFF">
                      <a:alpha val="20000"/>
                    </a:srgb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rgbClr val="FFFFFF">
                    <a:alpha val="67843"/>
                  </a:srgb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Excel </a:t>
                </a:r>
                <a:r>
                  <a:rPr lang="en-US" sz="1200" dirty="0" smtClean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Services</a:t>
                </a:r>
                <a:endParaRPr lang="en-US" sz="12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&amp; Workbook</a:t>
                </a:r>
                <a:endParaRPr lang="en-US" sz="1200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8" name="Round Same Side Corner Rectangle 47"/>
              <p:cNvSpPr/>
              <p:nvPr/>
            </p:nvSpPr>
            <p:spPr bwMode="invGray">
              <a:xfrm>
                <a:off x="5364522" y="2133600"/>
                <a:ext cx="1162331" cy="381000"/>
              </a:xfrm>
              <a:prstGeom prst="round2SameRect">
                <a:avLst>
                  <a:gd name="adj1" fmla="val 41575"/>
                  <a:gd name="adj2" fmla="val 0"/>
                </a:avLst>
              </a:prstGeom>
              <a:gradFill flip="none" rotWithShape="1">
                <a:gsLst>
                  <a:gs pos="0">
                    <a:srgbClr val="FFFFFF"/>
                  </a:gs>
                  <a:gs pos="9000">
                    <a:srgbClr val="FFFFFF">
                      <a:alpha val="20000"/>
                    </a:srgb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rgbClr val="FFFFFF">
                    <a:alpha val="67843"/>
                  </a:srgb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Analytic</a:t>
                </a:r>
              </a:p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Views</a:t>
                </a:r>
              </a:p>
            </p:txBody>
          </p:sp>
          <p:sp>
            <p:nvSpPr>
              <p:cNvPr id="49" name="Round Same Side Corner Rectangle 48"/>
              <p:cNvSpPr/>
              <p:nvPr/>
            </p:nvSpPr>
            <p:spPr bwMode="invGray">
              <a:xfrm>
                <a:off x="6526854" y="2133600"/>
                <a:ext cx="1162334" cy="381000"/>
              </a:xfrm>
              <a:prstGeom prst="round2SameRect">
                <a:avLst>
                  <a:gd name="adj1" fmla="val 41575"/>
                  <a:gd name="adj2" fmla="val 0"/>
                </a:avLst>
              </a:prstGeom>
              <a:gradFill flip="none" rotWithShape="1">
                <a:gsLst>
                  <a:gs pos="0">
                    <a:srgbClr val="FFFFFF"/>
                  </a:gs>
                  <a:gs pos="9000">
                    <a:srgbClr val="FFFFFF">
                      <a:alpha val="20000"/>
                    </a:srgb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1"/>
                <a:tileRect/>
              </a:gradFill>
              <a:ln w="3175">
                <a:solidFill>
                  <a:srgbClr val="FFFFFF">
                    <a:alpha val="67843"/>
                  </a:srgb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defTabSz="914363" fontAlgn="auto">
                  <a:lnSpc>
                    <a:spcPct val="7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Scorecards</a:t>
                </a:r>
              </a:p>
            </p:txBody>
          </p:sp>
        </p:grpSp>
        <p:sp>
          <p:nvSpPr>
            <p:cNvPr id="43" name="Rectangle 42"/>
            <p:cNvSpPr/>
            <p:nvPr/>
          </p:nvSpPr>
          <p:spPr bwMode="invGray">
            <a:xfrm rot="760022">
              <a:off x="3868822" y="1623816"/>
              <a:ext cx="3622486" cy="1244762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</a:bodyPr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rgbClr val="000000"/>
                  </a:solidFill>
                  <a:latin typeface="Segoe"/>
                </a:rPr>
                <a:t>CONTENT MANAGEMENT</a:t>
              </a:r>
            </a:p>
          </p:txBody>
        </p:sp>
        <p:sp>
          <p:nvSpPr>
            <p:cNvPr id="44" name="Rectangle 43"/>
            <p:cNvSpPr/>
            <p:nvPr/>
          </p:nvSpPr>
          <p:spPr bwMode="invGray">
            <a:xfrm rot="21189507">
              <a:off x="2254339" y="1543299"/>
              <a:ext cx="3460558" cy="1102784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</a:bodyPr>
            <a:lstStyle/>
            <a:p>
              <a:pPr algn="ctr" defTabSz="9143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i="1" dirty="0">
                  <a:solidFill>
                    <a:srgbClr val="000000"/>
                  </a:solidFill>
                  <a:latin typeface="Segoe"/>
                </a:rPr>
                <a:t>COLLABORATION</a:t>
              </a:r>
            </a:p>
          </p:txBody>
        </p:sp>
      </p:grpSp>
      <p:sp>
        <p:nvSpPr>
          <p:cNvPr id="51" name="Title 48"/>
          <p:cNvSpPr txBox="1">
            <a:spLocks/>
          </p:cNvSpPr>
          <p:nvPr/>
        </p:nvSpPr>
        <p:spPr>
          <a:xfrm>
            <a:off x="385762" y="304800"/>
            <a:ext cx="8377238" cy="1143000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pPr defTabSz="91436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spc="-15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MS Business Intelligence Stack</a:t>
            </a:r>
            <a:endParaRPr lang="en-US" sz="4000" spc="-15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invGray">
          <a:xfrm>
            <a:off x="2840037" y="3048084"/>
            <a:ext cx="1752600" cy="4293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  <a:effectLst/>
          <a:scene3d>
            <a:camera prst="orthographicFront"/>
            <a:lightRig rig="flat" dir="t">
              <a:rot lat="0" lon="0" rev="5400000"/>
            </a:lightRig>
          </a:scene3d>
          <a:sp3d>
            <a:bevelT w="38100" h="38100" prst="softRound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rPr>
              <a:t>PowerPivot</a:t>
            </a:r>
            <a:endParaRPr lang="en-US" sz="2200" dirty="0">
              <a:solidFill>
                <a:srgbClr val="FFFFFF"/>
              </a:solidFill>
              <a:effectLst>
                <a:outerShdw blurRad="292100" dist="38100" dir="2700000" sx="101000" sy="101000" algn="tl" rotWithShape="0">
                  <a:srgbClr val="080808"/>
                </a:outerShdw>
              </a:effectLst>
              <a:latin typeface="Segoe Semibold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invGray">
          <a:xfrm>
            <a:off x="6557346" y="3048084"/>
            <a:ext cx="1409736" cy="42939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  <a:effectLst/>
          <a:scene3d>
            <a:camera prst="orthographicFront"/>
            <a:lightRig rig="flat" dir="t">
              <a:rot lat="0" lon="0" rev="5400000"/>
            </a:lightRig>
          </a:scene3d>
          <a:sp3d>
            <a:bevelT w="38100" h="38100" prst="softRound"/>
            <a:bevelB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FFFFFF"/>
                </a:solidFill>
                <a:effectLst>
                  <a:outerShdw blurRad="292100" dist="38100" dir="2700000" sx="101000" sy="101000" algn="tl" rotWithShape="0">
                    <a:srgbClr val="080808"/>
                  </a:outerShdw>
                </a:effectLst>
                <a:latin typeface="Segoe Semibold" pitchFamily="34" charset="0"/>
              </a:rPr>
              <a:t>Power View</a:t>
            </a:r>
            <a:endParaRPr lang="en-US" sz="2000" dirty="0">
              <a:solidFill>
                <a:srgbClr val="FFFFFF"/>
              </a:solidFill>
              <a:effectLst>
                <a:outerShdw blurRad="292100" dist="38100" dir="2700000" sx="101000" sy="101000" algn="tl" rotWithShape="0">
                  <a:srgbClr val="080808"/>
                </a:outerShdw>
              </a:effectLst>
              <a:latin typeface="Segoe Semibold" pitchFamily="34" charset="0"/>
            </a:endParaRPr>
          </a:p>
        </p:txBody>
      </p:sp>
      <p:pic>
        <p:nvPicPr>
          <p:cNvPr id="1026" name="Picture 2" descr="C:\Users\mikewilm\Desktop\teradata-logo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6137924"/>
            <a:ext cx="831443" cy="37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kewilm\Documents\My Received Files\thumbnailCALT9XP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406" y="5981605"/>
            <a:ext cx="623743" cy="62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3" descr="SQL08r2_h_rgb_r.png"/>
          <p:cNvPicPr>
            <a:picLocks noChangeAspect="1"/>
          </p:cNvPicPr>
          <p:nvPr/>
        </p:nvPicPr>
        <p:blipFill rotWithShape="1">
          <a:blip r:embed="rId10" cstate="print"/>
          <a:srcRect r="27195"/>
          <a:stretch/>
        </p:blipFill>
        <p:spPr>
          <a:xfrm>
            <a:off x="4595199" y="6322331"/>
            <a:ext cx="782917" cy="199344"/>
          </a:xfrm>
          <a:prstGeom prst="rect">
            <a:avLst/>
          </a:prstGeom>
        </p:spPr>
      </p:pic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/>
          <p:cNvSpPr>
            <a:spLocks noGrp="1"/>
          </p:cNvSpPr>
          <p:nvPr>
            <p:ph type="pic" idx="1"/>
          </p:nvPr>
        </p:nvSpPr>
        <p:spPr/>
      </p:sp>
      <p:sp>
        <p:nvSpPr>
          <p:cNvPr id="54" name="Text Placeholder 5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143000" y="1219200"/>
            <a:ext cx="7772400" cy="4195011"/>
          </a:xfrm>
          <a:prstGeom prst="rect">
            <a:avLst/>
          </a:prstGeom>
        </p:spPr>
        <p:txBody>
          <a:bodyPr/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solidFill>
                  <a:schemeClr val="bg1"/>
                </a:solidFill>
                <a:effectLst/>
                <a:latin typeface="Segoe" pitchFamily="34" charset="0"/>
                <a:ea typeface="+mn-ea"/>
                <a:cs typeface="Arial" charset="0"/>
              </a:defRPr>
            </a:lvl1pPr>
          </a:lstStyle>
          <a:p>
            <a:endParaRPr lang="en-US" sz="2400" dirty="0" smtClean="0"/>
          </a:p>
          <a:p>
            <a:pPr marL="228600" indent="-228600" eaLnBrk="0" hangingPunct="0">
              <a:spcBef>
                <a:spcPct val="40000"/>
              </a:spcBef>
              <a:buClr>
                <a:srgbClr val="8DACD0"/>
              </a:buClr>
              <a:buSzPct val="70000"/>
              <a:buBlip>
                <a:blip r:embed="rId3"/>
              </a:buBlip>
            </a:pPr>
            <a:r>
              <a:rPr lang="en-US" sz="1800" b="1" dirty="0" smtClean="0">
                <a:solidFill>
                  <a:schemeClr val="tx1"/>
                </a:solidFill>
                <a:latin typeface="+mn-lt"/>
                <a:cs typeface="+mn-cs"/>
              </a:rPr>
              <a:t>One </a:t>
            </a:r>
            <a:r>
              <a:rPr lang="en-US" sz="1800" b="1" dirty="0">
                <a:solidFill>
                  <a:schemeClr val="tx1"/>
                </a:solidFill>
                <a:latin typeface="+mn-lt"/>
                <a:cs typeface="+mn-cs"/>
              </a:rPr>
              <a:t>Model</a:t>
            </a:r>
          </a:p>
          <a:p>
            <a:pPr marL="690563" lvl="2" algn="l">
              <a:lnSpc>
                <a:spcPct val="90000"/>
              </a:lnSpc>
              <a:spcBef>
                <a:spcPct val="40000"/>
              </a:spcBef>
            </a:pPr>
            <a:r>
              <a:rPr lang="en-US" sz="2000" b="0" dirty="0" smtClean="0">
                <a:latin typeface="+mj-lt"/>
              </a:rPr>
              <a:t>The </a:t>
            </a:r>
            <a:r>
              <a:rPr lang="en-US" sz="2000" b="0" dirty="0">
                <a:latin typeface="+mj-lt"/>
              </a:rPr>
              <a:t>BI Semantic Model is one model for all end 	user experiences – reporting, analytics, </a:t>
            </a:r>
            <a:r>
              <a:rPr lang="en-US" sz="2000" b="0" dirty="0" smtClean="0">
                <a:latin typeface="+mj-lt"/>
              </a:rPr>
              <a:t>scorecards, dashboards</a:t>
            </a:r>
            <a:r>
              <a:rPr lang="en-US" sz="2000" b="0" dirty="0">
                <a:latin typeface="+mj-lt"/>
              </a:rPr>
              <a:t>, and custom applications</a:t>
            </a:r>
          </a:p>
          <a:p>
            <a:endParaRPr lang="en-US" sz="24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eaLnBrk="0" hangingPunct="0">
              <a:spcBef>
                <a:spcPct val="40000"/>
              </a:spcBef>
              <a:buClr>
                <a:srgbClr val="8DACD0"/>
              </a:buClr>
              <a:buSzPct val="70000"/>
              <a:buBlip>
                <a:blip r:embed="rId3"/>
              </a:buBlip>
            </a:pPr>
            <a:r>
              <a:rPr lang="en-US" sz="1800" b="1" dirty="0">
                <a:solidFill>
                  <a:schemeClr val="tx1"/>
                </a:solidFill>
                <a:latin typeface="+mn-lt"/>
                <a:cs typeface="+mn-cs"/>
              </a:rPr>
              <a:t>Relational Data Model</a:t>
            </a:r>
          </a:p>
          <a:p>
            <a:pPr marL="690563" lvl="2" algn="l">
              <a:lnSpc>
                <a:spcPct val="90000"/>
              </a:lnSpc>
              <a:spcBef>
                <a:spcPct val="40000"/>
              </a:spcBef>
            </a:pPr>
            <a:r>
              <a:rPr lang="en-US" sz="2000" b="0" dirty="0" smtClean="0">
                <a:latin typeface="+mj-lt"/>
              </a:rPr>
              <a:t>Embracing </a:t>
            </a:r>
            <a:r>
              <a:rPr lang="en-US" sz="2000" b="0" dirty="0">
                <a:latin typeface="+mj-lt"/>
              </a:rPr>
              <a:t>the relational data model and bringing </a:t>
            </a:r>
            <a:r>
              <a:rPr lang="en-US" sz="2000" b="0" dirty="0" smtClean="0">
                <a:latin typeface="+mj-lt"/>
              </a:rPr>
              <a:t>it together </a:t>
            </a:r>
            <a:r>
              <a:rPr lang="en-US" sz="2000" b="0" dirty="0">
                <a:latin typeface="+mj-lt"/>
              </a:rPr>
              <a:t>with the multidimensional model under a single </a:t>
            </a:r>
            <a:r>
              <a:rPr lang="en-US" sz="2000" b="0" dirty="0" smtClean="0">
                <a:latin typeface="+mj-lt"/>
              </a:rPr>
              <a:t>unified </a:t>
            </a:r>
            <a:r>
              <a:rPr lang="en-US" sz="2000" b="0" dirty="0">
                <a:latin typeface="+mj-lt"/>
              </a:rPr>
              <a:t>BI platform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BI Semantic Model 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2012 SSAS Flavors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type="body" sz="quarter" idx="4294967295"/>
          </p:nvPr>
        </p:nvSpPr>
        <p:spPr>
          <a:xfrm>
            <a:off x="0" y="1011238"/>
            <a:ext cx="8382000" cy="4571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Choose </a:t>
            </a:r>
            <a:r>
              <a:rPr lang="en-US" sz="1800" dirty="0"/>
              <a:t>Server  </a:t>
            </a:r>
            <a:r>
              <a:rPr lang="en-US" sz="1800" dirty="0" smtClean="0"/>
              <a:t>Mode or Flavors </a:t>
            </a:r>
            <a:r>
              <a:rPr lang="en-US" sz="1800" dirty="0"/>
              <a:t>of Analysis </a:t>
            </a:r>
            <a:r>
              <a:rPr lang="en-US" sz="1800" dirty="0" smtClean="0"/>
              <a:t>Services</a:t>
            </a:r>
          </a:p>
          <a:p>
            <a:pPr marL="909638" lvl="4" indent="-228600">
              <a:buSzPct val="70000"/>
              <a:buBlip>
                <a:blip r:embed="rId3"/>
              </a:buBlip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1400" b="1" dirty="0">
                <a:ea typeface="+mn-ea"/>
                <a:cs typeface="+mn-cs"/>
              </a:rPr>
              <a:t>DeploymentMode setting in msmdsrv.ini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		0 Multidimensional and Data Mining (default)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		1 PowerPivot with SharePoint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			 2 Tabular</a:t>
            </a:r>
          </a:p>
          <a:p>
            <a:pPr marL="909638" lvl="4" indent="-228600" defTabSz="914363">
              <a:buSzPct val="70000"/>
              <a:buBlip>
                <a:blip r:embed="rId3"/>
              </a:buBlip>
            </a:pPr>
            <a:r>
              <a:rPr lang="en-US" sz="2000" b="1" kern="1200" dirty="0" smtClean="0">
                <a:latin typeface="+mj-lt"/>
              </a:rPr>
              <a:t>	</a:t>
            </a:r>
            <a:r>
              <a:rPr lang="en-US" sz="1400" b="1" dirty="0">
                <a:ea typeface="+mn-ea"/>
                <a:cs typeface="+mn-cs"/>
              </a:rPr>
              <a:t>Same code, different behavior</a:t>
            </a:r>
          </a:p>
          <a:p>
            <a:pPr marL="909638" lvl="4" indent="-228600" defTabSz="914363">
              <a:buSzPct val="70000"/>
              <a:buBlip>
                <a:blip r:embed="rId3"/>
              </a:buBlip>
            </a:pPr>
            <a:r>
              <a:rPr lang="en-US" kern="1200" dirty="0">
                <a:latin typeface="+mj-lt"/>
              </a:rPr>
              <a:t>	Choice during setup</a:t>
            </a:r>
          </a:p>
          <a:p>
            <a:pPr marL="0" indent="0">
              <a:buNone/>
            </a:pPr>
            <a:endParaRPr lang="en-US" sz="2000" b="0" kern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787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hype about Tabular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sz="quarter" idx="4294967295"/>
          </p:nvPr>
        </p:nvSpPr>
        <p:spPr>
          <a:xfrm>
            <a:off x="0" y="1011238"/>
            <a:ext cx="8382000" cy="356076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In-memory database or xVelocity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Based on the relational methodology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Column oriented database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Data is stored in a compressed format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Velocity Design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525" y="6000750"/>
            <a:ext cx="8626475" cy="4429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Velocity (Speed) including update changes without forcing reload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19225"/>
            <a:ext cx="68580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402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Tabular Usage principle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1344" y="2044005"/>
            <a:ext cx="558037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Lets figure out……..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724" y="1076104"/>
            <a:ext cx="7696200" cy="923330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Simplicity…….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640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5.6"/>
</p:tagLst>
</file>

<file path=ppt/theme/theme1.xml><?xml version="1.0" encoding="utf-8"?>
<a:theme xmlns:a="http://schemas.openxmlformats.org/drawingml/2006/main" name="Master_Template">
  <a:themeElements>
    <a:clrScheme name="Master_Template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Master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Eli_Guidelines_New</Template>
  <TotalTime>39895</TotalTime>
  <Words>438</Words>
  <Application>Microsoft Office PowerPoint</Application>
  <PresentationFormat>On-screen Show (4:3)</PresentationFormat>
  <Paragraphs>125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Master_Template</vt:lpstr>
      <vt:lpstr>PowerPoint Presentation</vt:lpstr>
      <vt:lpstr>Speaker Details</vt:lpstr>
      <vt:lpstr>Agenda</vt:lpstr>
      <vt:lpstr>PowerPoint Presentation</vt:lpstr>
      <vt:lpstr> What is BI Semantic Model ? </vt:lpstr>
      <vt:lpstr>SQL 2012 SSAS Flavors</vt:lpstr>
      <vt:lpstr>What’s hype about Tabular </vt:lpstr>
      <vt:lpstr>XVelocity Design Principle</vt:lpstr>
      <vt:lpstr>Tabular Usage principle </vt:lpstr>
      <vt:lpstr>Developing a Model</vt:lpstr>
      <vt:lpstr>Tabular Mode Schema vs. Data Source Views</vt:lpstr>
      <vt:lpstr>PowerPoint Presentation</vt:lpstr>
      <vt:lpstr>Summary</vt:lpstr>
      <vt:lpstr>PowerPoint Presentation</vt:lpstr>
      <vt:lpstr>Spread the word…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DBIS: 4 - Throttling and Troubleshooting</dc:title>
  <dc:creator>Paul S. Randal - SQLskills.com</dc:creator>
  <cp:lastModifiedBy>Karan Gulati (DSD 3T)</cp:lastModifiedBy>
  <cp:revision>763</cp:revision>
  <dcterms:created xsi:type="dcterms:W3CDTF">2001-09-25T22:07:53Z</dcterms:created>
  <dcterms:modified xsi:type="dcterms:W3CDTF">2013-07-29T10:47:24Z</dcterms:modified>
</cp:coreProperties>
</file>