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2" r:id="rId3"/>
    <p:sldId id="300" r:id="rId4"/>
    <p:sldId id="316" r:id="rId5"/>
    <p:sldId id="317" r:id="rId6"/>
    <p:sldId id="318" r:id="rId7"/>
    <p:sldId id="319" r:id="rId8"/>
    <p:sldId id="320" r:id="rId9"/>
    <p:sldId id="321" r:id="rId10"/>
    <p:sldId id="323" r:id="rId11"/>
    <p:sldId id="312" r:id="rId12"/>
    <p:sldId id="315" r:id="rId13"/>
    <p:sldId id="295" r:id="rId14"/>
    <p:sldId id="269" r:id="rId15"/>
  </p:sldIdLst>
  <p:sldSz cx="9144000" cy="6858000" type="screen4x3"/>
  <p:notesSz cx="7102475" cy="8991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Employee" initials="" lastIdx="6" clrIdx="0"/>
  <p:cmAuthor id="1" name="Eli Bowen" initials="" lastIdx="7" clrIdx="1"/>
  <p:cmAuthor id="2" name="Joel Panchot" initials="" lastIdx="1" clrIdx="2"/>
  <p:cmAuthor id="3" name="Mark Johnson (MS Learning)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DE3"/>
    <a:srgbClr val="FF33CC"/>
    <a:srgbClr val="CC0000"/>
    <a:srgbClr val="97DFC1"/>
    <a:srgbClr val="FF0000"/>
    <a:srgbClr val="E8F6E4"/>
    <a:srgbClr val="EEEFD7"/>
    <a:srgbClr val="B3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78853" autoAdjust="0"/>
  </p:normalViewPr>
  <p:slideViewPr>
    <p:cSldViewPr snapToGrid="0">
      <p:cViewPr>
        <p:scale>
          <a:sx n="56" d="100"/>
          <a:sy n="56" d="100"/>
        </p:scale>
        <p:origin x="-816" y="-234"/>
      </p:cViewPr>
      <p:guideLst>
        <p:guide orient="horz"/>
        <p:guide orient="horz" pos="339"/>
        <p:guide orient="horz" pos="530"/>
        <p:guide orient="horz" pos="797"/>
        <p:guide orient="horz" pos="4142"/>
        <p:guide orient="horz" pos="922"/>
        <p:guide orient="horz" pos="1092"/>
        <p:guide orient="horz" pos="3905"/>
        <p:guide pos="779"/>
        <p:guide pos="523"/>
        <p:guide pos="1704"/>
        <p:guide pos="661"/>
        <p:guide pos="4920"/>
        <p:guide pos="5037"/>
        <p:guide pos="187"/>
        <p:guide pos="1818"/>
      </p:guideLst>
    </p:cSldViewPr>
  </p:slideViewPr>
  <p:outlineViewPr>
    <p:cViewPr>
      <p:scale>
        <a:sx n="33" d="100"/>
        <a:sy n="33" d="100"/>
      </p:scale>
      <p:origin x="0" y="117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544" y="-96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1BBC-16B1-4442-BA7C-F85759472E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6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F6DBDB4D-69A4-4917-A30B-B1318B72CF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85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DB4D-69A4-4917-A30B-B1318B72CF2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25EF2-D771-4159-9FB3-5E414E23F04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3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4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5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6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7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8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11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12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458" name="Picture 2" descr="PPT_Deck_Fini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1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1750" y="1873250"/>
            <a:ext cx="6443663" cy="3113088"/>
          </a:xfrm>
        </p:spPr>
        <p:txBody>
          <a:bodyPr/>
          <a:lstStyle>
            <a:lvl1pPr algn="ctr">
              <a:lnSpc>
                <a:spcPct val="90000"/>
              </a:lnSpc>
              <a:spcBef>
                <a:spcPct val="40000"/>
              </a:spcBef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8575" y="4965700"/>
            <a:ext cx="6451600" cy="6731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163" y="0"/>
            <a:ext cx="1849437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0263" y="0"/>
            <a:ext cx="5397500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0"/>
            <a:ext cx="7399337" cy="841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30249" y="4992403"/>
            <a:ext cx="7651245" cy="752822"/>
          </a:xfr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50" dirty="0">
                <a:ln w="3175"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30249" y="5746265"/>
            <a:ext cx="6803209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10793" y="3813437"/>
            <a:ext cx="7681913" cy="1059925"/>
          </a:xfrm>
        </p:spPr>
        <p:txBody>
          <a:bodyPr anchor="t" anchorCtr="0">
            <a:noAutofit/>
          </a:bodyPr>
          <a:lstStyle>
            <a:lvl1pPr marL="0" indent="0" algn="l">
              <a:buFont typeface="Arial" pitchFamily="34" charset="0"/>
              <a:buNone/>
              <a:defRPr kumimoji="0" lang="en-US" sz="8000" b="1" i="0" u="none" strike="noStrike" kern="1200" cap="none" spc="-56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434" name="Picture 2" descr="PPT_Deck_Finishe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0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0263" y="0"/>
            <a:ext cx="73993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338" y="1476375"/>
            <a:ext cx="7027862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SQLServerGeeks_logo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5878272" y="6441780"/>
            <a:ext cx="2788739" cy="3485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SzPct val="70000"/>
        <a:buFont typeface="Wingdings" pitchFamily="2" charset="2"/>
        <a:buBlip>
          <a:blip r:embed="rId17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1825" indent="-1746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2pPr>
      <a:lvl3pPr marL="860425" indent="-63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0890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3128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17700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2272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6844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1416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madosama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7ZJ1j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servergeek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qlservergeeks.com/files" TargetMode="External"/><Relationship Id="rId4" Type="http://schemas.openxmlformats.org/officeDocument/2006/relationships/hyperlink" Target="http://www.facebook.com/SQLServerGeek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servergeeks.com/AhmadOsam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qlservergeeks.com/people/AhmadOsama" TargetMode="External"/><Relationship Id="rId4" Type="http://schemas.openxmlformats.org/officeDocument/2006/relationships/hyperlink" Target="https://www.facebook.com/ahmad.osama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QLServerGeek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2200" y="1249363"/>
            <a:ext cx="6815138" cy="489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/>
          <a:lstStyle/>
          <a:p>
            <a:pPr algn="ctr" eaLnBrk="0" hangingPunct="0">
              <a:spcBef>
                <a:spcPts val="0"/>
              </a:spcBef>
              <a:buClr>
                <a:srgbClr val="DC0081"/>
              </a:buClr>
            </a:pPr>
            <a:r>
              <a:rPr lang="en-US" sz="3200" dirty="0" smtClean="0"/>
              <a:t>Troubleshooting From the Field – Part 2</a:t>
            </a:r>
          </a:p>
          <a:p>
            <a:pPr algn="ctr" eaLnBrk="0" hangingPunct="0">
              <a:spcBef>
                <a:spcPts val="0"/>
              </a:spcBef>
              <a:buClr>
                <a:srgbClr val="DC0081"/>
              </a:buClr>
            </a:pPr>
            <a:r>
              <a:rPr lang="en-US" sz="3200" smtClean="0"/>
              <a:t>SQL DIAG &amp; SQL NEXUS</a:t>
            </a:r>
            <a:endParaRPr lang="en-US" sz="2000" dirty="0"/>
          </a:p>
          <a:p>
            <a:pPr algn="ctr" eaLnBrk="0" hangingPunct="0"/>
            <a:r>
              <a:rPr lang="en-US" altLang="ja-JP" sz="2400" dirty="0" smtClean="0">
                <a:ea typeface="MS PGothic" pitchFamily="34" charset="-128"/>
              </a:rPr>
              <a:t>By</a:t>
            </a:r>
            <a:endParaRPr lang="en-US" altLang="ja-JP" sz="2400" dirty="0">
              <a:ea typeface="MS PGothic" pitchFamily="34" charset="-128"/>
            </a:endParaRPr>
          </a:p>
          <a:p>
            <a:pPr algn="ctr" eaLnBrk="0" hangingPunct="0"/>
            <a:r>
              <a:rPr lang="en-US" altLang="ja-JP" sz="3200" dirty="0" smtClean="0">
                <a:ea typeface="MS PGothic" pitchFamily="34" charset="-128"/>
              </a:rPr>
              <a:t>Ahmad Osama</a:t>
            </a:r>
          </a:p>
          <a:p>
            <a:pPr algn="ctr" eaLnBrk="0" hangingPunct="0">
              <a:lnSpc>
                <a:spcPct val="90000"/>
              </a:lnSpc>
              <a:spcBef>
                <a:spcPct val="40000"/>
              </a:spcBef>
              <a:buClr>
                <a:srgbClr val="DC0081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SQL Server Geeks - Editor In Chief and Regional Mentor(Delhi &amp; NCR)</a:t>
            </a:r>
          </a:p>
          <a:p>
            <a:pPr algn="ctr" eaLnBrk="0" hangingPunct="0">
              <a:lnSpc>
                <a:spcPct val="90000"/>
              </a:lnSpc>
              <a:spcBef>
                <a:spcPct val="40000"/>
              </a:spcBef>
              <a:buClr>
                <a:srgbClr val="DC0081"/>
              </a:buClr>
            </a:pPr>
            <a:r>
              <a:rPr lang="en-US" sz="2800" dirty="0" smtClean="0">
                <a:solidFill>
                  <a:schemeClr val="tx2"/>
                </a:solidFill>
                <a:hlinkClick r:id="rId3"/>
              </a:rPr>
              <a:t>www.ahmadosama.net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40000"/>
              </a:spcBef>
              <a:buClr>
                <a:srgbClr val="DC0081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www.sqlservergeeks.com/people/ahmadosama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SQL NEXUS – http://sqlnexus.codeplex.com</a:t>
            </a:r>
          </a:p>
          <a:p>
            <a:r>
              <a:rPr lang="en-US" dirty="0" smtClean="0"/>
              <a:t>PerfStats - </a:t>
            </a:r>
            <a:r>
              <a:rPr lang="en-US" dirty="0" smtClean="0">
                <a:hlinkClick r:id="rId2"/>
              </a:rPr>
              <a:t>http://bit.ly/17ZJ1jP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800" b="0" dirty="0" smtClean="0"/>
              <a:t>Be a member - </a:t>
            </a:r>
            <a:r>
              <a:rPr lang="en-US" sz="2800" b="0" dirty="0" smtClean="0">
                <a:hlinkClick r:id="rId3"/>
              </a:rPr>
              <a:t>www.SQLServerGeeks.com</a:t>
            </a:r>
            <a:endParaRPr lang="en-US" sz="2800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>
                <a:hlinkClick r:id="rId4"/>
              </a:rPr>
              <a:t>www.FaceBook.com/SQLServerGeeks</a:t>
            </a:r>
            <a:endParaRPr lang="en-US" sz="2800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/>
              <a:t>Twitter @SQLServerGeeks</a:t>
            </a:r>
          </a:p>
          <a:p>
            <a:pPr>
              <a:spcBef>
                <a:spcPts val="1000"/>
              </a:spcBef>
            </a:pPr>
            <a:r>
              <a:rPr lang="en-US" sz="2800" b="0" dirty="0" smtClean="0"/>
              <a:t>Presentation &amp; Scripts uploaded on </a:t>
            </a:r>
            <a:r>
              <a:rPr lang="en-US" sz="2800" b="0" dirty="0" smtClean="0">
                <a:hlinkClick r:id="rId5"/>
              </a:rPr>
              <a:t>www.SQLServerGeeks.com/files</a:t>
            </a:r>
            <a:endParaRPr lang="en-US" sz="2800" b="0" dirty="0" smtClean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your learning…</a:t>
            </a:r>
          </a:p>
        </p:txBody>
      </p:sp>
    </p:spTree>
    <p:extLst>
      <p:ext uri="{BB962C8B-B14F-4D97-AF65-F5344CB8AC3E}">
        <p14:creationId xmlns:p14="http://schemas.microsoft.com/office/powerpoint/2010/main" val="3001715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b="0" dirty="0" smtClean="0">
                <a:hlinkClick r:id="rId3"/>
              </a:rPr>
              <a:t>Http</a:t>
            </a:r>
            <a:r>
              <a:rPr lang="en-US" b="0" dirty="0" smtClean="0">
                <a:hlinkClick r:id="rId3"/>
              </a:rPr>
              <a:t>://www.sqlservergeeks.com/AhmadOsama</a:t>
            </a:r>
            <a:endParaRPr lang="en-US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/>
              <a:t>@_</a:t>
            </a:r>
            <a:r>
              <a:rPr lang="en-US" sz="2800" b="0" smtClean="0"/>
              <a:t>ahmadosama</a:t>
            </a:r>
            <a:endParaRPr lang="en-US" sz="2800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>
                <a:hlinkClick r:id="rId4"/>
              </a:rPr>
              <a:t>https://www.facebook.com/ahmad.osama3</a:t>
            </a:r>
            <a:endParaRPr lang="en-US" sz="2800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>
                <a:hlinkClick r:id="rId5"/>
              </a:rPr>
              <a:t>ahmad.osama1984@gmail.com</a:t>
            </a:r>
          </a:p>
          <a:p>
            <a:pPr>
              <a:spcBef>
                <a:spcPts val="1000"/>
              </a:spcBef>
            </a:pPr>
            <a:r>
              <a:rPr lang="en-US" sz="2800" b="0" dirty="0" smtClean="0">
                <a:hlinkClick r:id="rId5"/>
              </a:rPr>
              <a:t>www.ahmadosama.net</a:t>
            </a:r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with Ahmad Osama</a:t>
            </a:r>
          </a:p>
        </p:txBody>
      </p:sp>
    </p:spTree>
    <p:extLst>
      <p:ext uri="{BB962C8B-B14F-4D97-AF65-F5344CB8AC3E}">
        <p14:creationId xmlns:p14="http://schemas.microsoft.com/office/powerpoint/2010/main" val="4017958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1224643" y="3813437"/>
            <a:ext cx="6968063" cy="1059925"/>
          </a:xfrm>
        </p:spPr>
        <p:txBody>
          <a:bodyPr/>
          <a:lstStyle/>
          <a:p>
            <a:r>
              <a:rPr lang="en-US" sz="8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 &amp; A</a:t>
            </a:r>
            <a:endParaRPr lang="en-US" sz="8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5663" y="2468563"/>
            <a:ext cx="7329487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/>
              <a:t>Thank you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for suggestions, please email at </a:t>
            </a:r>
            <a:r>
              <a:rPr lang="en-US" dirty="0" smtClean="0">
                <a:sym typeface="Wingdings" pitchFamily="2" charset="2"/>
                <a:hlinkClick r:id="rId3"/>
              </a:rPr>
              <a:t>admin@SQLServerGeeks.com</a:t>
            </a:r>
            <a:endParaRPr lang="en-US" dirty="0" smtClean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DIAG For Data Collection</a:t>
            </a:r>
          </a:p>
          <a:p>
            <a:r>
              <a:rPr lang="en-US" dirty="0" smtClean="0"/>
              <a:t>PerfStats For Data Collection</a:t>
            </a:r>
          </a:p>
          <a:p>
            <a:r>
              <a:rPr lang="en-US" dirty="0" smtClean="0"/>
              <a:t>SQL NEXUS For Data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 marL="1143000" lvl="2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What it Collects?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Server Side Tracing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Performance Counters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Event logs, Error Logs, dumps etc</a:t>
            </a:r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How it Collects?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Command line tool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As a service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As a scheduler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Options as an XML file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Specific or All Instance</a:t>
            </a:r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914400" lvl="1" indent="-457200" fontAlgn="ctr">
              <a:buNone/>
            </a:pPr>
            <a:endParaRPr lang="en-US" b="1" dirty="0" smtClean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DIAG for Data Collection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r>
              <a:rPr lang="en-US" sz="6000" b="1" dirty="0" smtClean="0"/>
              <a:t>SQLDIAG Demo</a:t>
            </a:r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914400" lvl="1" indent="-457200" fontAlgn="ctr">
              <a:buNone/>
            </a:pP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 marL="1143000" lvl="2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Adds Custom diagnostic to SQL DIAG</a:t>
            </a:r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New Configuration files</a:t>
            </a:r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Waits Stats </a:t>
            </a:r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Locking and blocking</a:t>
            </a:r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Tightly integrated with SQL NEXUS</a:t>
            </a:r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914400" lvl="1" indent="-457200" fontAlgn="ctr">
              <a:buNone/>
            </a:pPr>
            <a:endParaRPr lang="en-US" b="1" dirty="0" smtClean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PerfStats for Data Collection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r>
              <a:rPr lang="en-US" sz="6000" b="1" dirty="0" smtClean="0"/>
              <a:t>PerfStats Demo</a:t>
            </a:r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914400" lvl="1" indent="-457200" fontAlgn="ctr">
              <a:buNone/>
            </a:pP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 marL="1143000" lvl="2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r>
              <a:rPr lang="en-US" b="1" dirty="0" smtClean="0"/>
              <a:t>What it does?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Loads data from SQL DIAG into a Database.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Wait Stat Analysis and Reports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Locking Blocking Analysis and Reports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Uses SSRS for reports</a:t>
            </a:r>
          </a:p>
          <a:p>
            <a:pPr marL="1371600" lvl="3" indent="-457200" fontAlgn="ctr">
              <a:buAutoNum type="arabicPeriod"/>
            </a:pPr>
            <a:r>
              <a:rPr lang="en-US" b="1" dirty="0" smtClean="0"/>
              <a:t>Uses Read Trace to Analyze server side traces.</a:t>
            </a:r>
          </a:p>
          <a:p>
            <a:pPr marL="1595438" lvl="4" indent="-457200" fontAlgn="ctr">
              <a:buAutoNum type="arabicPeriod"/>
            </a:pPr>
            <a:r>
              <a:rPr lang="en-US" b="1" dirty="0" smtClean="0"/>
              <a:t>Comes with RML Utilities</a:t>
            </a:r>
          </a:p>
          <a:p>
            <a:pPr marL="1595438" lvl="4" indent="-457200" fontAlgn="ctr">
              <a:buAutoNum type="arabicPeriod"/>
            </a:pPr>
            <a:r>
              <a:rPr lang="en-US" b="1" dirty="0" smtClean="0"/>
              <a:t>Used for analyzing and comparing traces</a:t>
            </a:r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914400" lvl="1" indent="-457200" fontAlgn="ctr">
              <a:buNone/>
            </a:pPr>
            <a:endParaRPr lang="en-US" b="1" dirty="0" smtClean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NEXUS For Data Analysis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endParaRPr lang="en-US" b="1" dirty="0" smtClean="0"/>
          </a:p>
          <a:p>
            <a:pPr marL="1143000" lvl="2" indent="-457200" fontAlgn="ctr"/>
            <a:r>
              <a:rPr lang="en-US" sz="6000" b="1" dirty="0" smtClean="0"/>
              <a:t>SQL NEXUS Demo</a:t>
            </a:r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1371600" lvl="3" indent="-457200" fontAlgn="ctr"/>
            <a:endParaRPr lang="en-US" b="1" dirty="0" smtClean="0"/>
          </a:p>
          <a:p>
            <a:pPr marL="1143000" lvl="2" indent="-457200" fontAlgn="ctr">
              <a:buAutoNum type="arabicPeriod"/>
            </a:pPr>
            <a:endParaRPr lang="en-US" b="1" dirty="0" smtClean="0"/>
          </a:p>
          <a:p>
            <a:pPr marL="914400" lvl="1" indent="-457200" fontAlgn="ctr">
              <a:buNone/>
            </a:pP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SQL DIAG to Collect </a:t>
            </a:r>
            <a:r>
              <a:rPr lang="en-US" dirty="0" err="1" smtClean="0"/>
              <a:t>DIAGnostic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Use SQL NEXUS to Analyze Data</a:t>
            </a:r>
          </a:p>
          <a:p>
            <a:r>
              <a:rPr lang="en-US" dirty="0" smtClean="0"/>
              <a:t>Troubleshoot remote systems with ease.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5A5E3-ED6D-4393-B150-D14B9F28E9C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Template">
  <a:themeElements>
    <a:clrScheme name="Master_Template 9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618FFD"/>
      </a:hlink>
      <a:folHlink>
        <a:srgbClr val="CECECE"/>
      </a:folHlink>
    </a:clrScheme>
    <a:fontScheme name="Master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Eli_Guidelines_New</Template>
  <TotalTime>50771</TotalTime>
  <Words>268</Words>
  <Application>Microsoft Office PowerPoint</Application>
  <PresentationFormat>On-screen Show (4:3)</PresentationFormat>
  <Paragraphs>123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Master_Template</vt:lpstr>
      <vt:lpstr>PowerPoint Presentation</vt:lpstr>
      <vt:lpstr>Agenda</vt:lpstr>
      <vt:lpstr>SQL DIAG for Data Collection</vt:lpstr>
      <vt:lpstr>PowerPoint Presentation</vt:lpstr>
      <vt:lpstr>PerfStats for Data Collection</vt:lpstr>
      <vt:lpstr>PowerPoint Presentation</vt:lpstr>
      <vt:lpstr>SQL NEXUS For Data Analysis </vt:lpstr>
      <vt:lpstr>PowerPoint Presentation</vt:lpstr>
      <vt:lpstr>Summary</vt:lpstr>
      <vt:lpstr>Links</vt:lpstr>
      <vt:lpstr>Continue your learning…</vt:lpstr>
      <vt:lpstr>Connect with Ahmad Osama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Know_Your_Servers</dc:title>
  <dc:creator>Ahmad Osama</dc:creator>
  <cp:keywords>sql server; performance baseline</cp:keywords>
  <cp:lastModifiedBy>Sarabpreet Singh Anand</cp:lastModifiedBy>
  <cp:revision>1045</cp:revision>
  <dcterms:created xsi:type="dcterms:W3CDTF">2001-09-25T22:07:53Z</dcterms:created>
  <dcterms:modified xsi:type="dcterms:W3CDTF">2013-09-14T07:44:48Z</dcterms:modified>
  <cp:category>sqlservergeeks presentation</cp:category>
  <cp:contentStatus>pending</cp:contentStatus>
</cp:coreProperties>
</file>