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0"/>
  </p:notesMasterIdLst>
  <p:handoutMasterIdLst>
    <p:handoutMasterId r:id="rId21"/>
  </p:handoutMasterIdLst>
  <p:sldIdLst>
    <p:sldId id="256" r:id="rId2"/>
    <p:sldId id="257" r:id="rId3"/>
    <p:sldId id="259" r:id="rId4"/>
    <p:sldId id="258" r:id="rId5"/>
    <p:sldId id="261" r:id="rId6"/>
    <p:sldId id="272" r:id="rId7"/>
    <p:sldId id="260" r:id="rId8"/>
    <p:sldId id="269" r:id="rId9"/>
    <p:sldId id="270" r:id="rId10"/>
    <p:sldId id="263" r:id="rId11"/>
    <p:sldId id="264" r:id="rId12"/>
    <p:sldId id="265" r:id="rId13"/>
    <p:sldId id="266" r:id="rId14"/>
    <p:sldId id="267" r:id="rId15"/>
    <p:sldId id="268" r:id="rId16"/>
    <p:sldId id="271"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219" autoAdjust="0"/>
  </p:normalViewPr>
  <p:slideViewPr>
    <p:cSldViewPr>
      <p:cViewPr varScale="1">
        <p:scale>
          <a:sx n="91" d="100"/>
          <a:sy n="91" d="100"/>
        </p:scale>
        <p:origin x="-2220" y="-114"/>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AF02EF2-32AA-41D2-B38D-54651343A201}" type="datetimeFigureOut">
              <a:rPr lang="en-US" smtClean="0"/>
              <a:t>2/28/2013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239F39C-06E5-4105-9457-F421923BB66A}" type="slidenum">
              <a:rPr lang="en-US" smtClean="0"/>
              <a:t>‹#›</a:t>
            </a:fld>
            <a:endParaRPr lang="en-US"/>
          </a:p>
        </p:txBody>
      </p:sp>
    </p:spTree>
    <p:extLst>
      <p:ext uri="{BB962C8B-B14F-4D97-AF65-F5344CB8AC3E}">
        <p14:creationId xmlns:p14="http://schemas.microsoft.com/office/powerpoint/2010/main" val="236539701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1793F3-8C8F-4022-A1AA-C0064F6E45CB}" type="datetimeFigureOut">
              <a:rPr lang="en-US" smtClean="0"/>
              <a:t>2/28/2013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31FF5B-F9CF-4503-8004-C9D11EA2C806}" type="slidenum">
              <a:rPr lang="en-US" smtClean="0"/>
              <a:t>‹#›</a:t>
            </a:fld>
            <a:endParaRPr lang="en-US"/>
          </a:p>
        </p:txBody>
      </p:sp>
    </p:spTree>
    <p:extLst>
      <p:ext uri="{BB962C8B-B14F-4D97-AF65-F5344CB8AC3E}">
        <p14:creationId xmlns:p14="http://schemas.microsoft.com/office/powerpoint/2010/main" val="10127073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96772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71804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26786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SQL Server "User address space" is broken into two regions: </a:t>
            </a:r>
            <a:r>
              <a:rPr lang="en-US" dirty="0" err="1" smtClean="0"/>
              <a:t>MemToLeave</a:t>
            </a:r>
            <a:r>
              <a:rPr lang="en-US" dirty="0" smtClean="0"/>
              <a:t> and Buffer Pool</a:t>
            </a:r>
          </a:p>
          <a:p>
            <a:r>
              <a:rPr lang="en-US" dirty="0" smtClean="0"/>
              <a:t>Size of </a:t>
            </a:r>
            <a:r>
              <a:rPr lang="en-US" dirty="0" err="1" smtClean="0"/>
              <a:t>MemToLeave</a:t>
            </a:r>
            <a:r>
              <a:rPr lang="en-US" dirty="0" smtClean="0"/>
              <a:t> (MTL) and Buffer Pool (</a:t>
            </a:r>
            <a:r>
              <a:rPr lang="en-US" dirty="0" err="1" smtClean="0"/>
              <a:t>BPool</a:t>
            </a:r>
            <a:r>
              <a:rPr lang="en-US" dirty="0" smtClean="0"/>
              <a:t>) is determined by SQL Server during start up as below.</a:t>
            </a:r>
          </a:p>
          <a:p>
            <a:r>
              <a:rPr lang="en-US" b="1" dirty="0" smtClean="0"/>
              <a:t>MTL (Memory to Leave)= (Stack size * max worker threads) + Additional space (By default 256 MB and can be controlled by -g). </a:t>
            </a:r>
            <a:br>
              <a:rPr lang="en-US" b="1" dirty="0" smtClean="0"/>
            </a:br>
            <a:r>
              <a:rPr lang="en-US" b="1" dirty="0" smtClean="0"/>
              <a:t>Stack size =512 KB per thread for 32 Bit SQL Server </a:t>
            </a:r>
            <a:br>
              <a:rPr lang="en-US" b="1" dirty="0" smtClean="0"/>
            </a:br>
            <a:r>
              <a:rPr lang="en-US" b="1" dirty="0" err="1" smtClean="0"/>
              <a:t>I.e</a:t>
            </a:r>
            <a:r>
              <a:rPr lang="en-US" b="1" dirty="0" smtClean="0"/>
              <a:t> = (256 *512 KB) + 256MB =384MB</a:t>
            </a:r>
            <a:endParaRPr lang="en-US" dirty="0" smtClean="0"/>
          </a:p>
          <a:p>
            <a:r>
              <a:rPr lang="en-US" dirty="0" smtClean="0"/>
              <a:t>Additional space to load </a:t>
            </a:r>
            <a:r>
              <a:rPr lang="en-US" dirty="0" err="1" smtClean="0"/>
              <a:t>Dll’s</a:t>
            </a:r>
            <a:r>
              <a:rPr lang="en-US" dirty="0" smtClean="0"/>
              <a:t>= 256 MB from SQLServer2000. This space is used to store</a:t>
            </a:r>
          </a:p>
          <a:p>
            <a:r>
              <a:rPr lang="en-US" dirty="0" smtClean="0"/>
              <a:t>1. COM objects 2. Extended stored procedure 3. Memory allocated by linked servers (loaded in process ) or other </a:t>
            </a:r>
            <a:r>
              <a:rPr lang="en-US" dirty="0" err="1" smtClean="0"/>
              <a:t>Dll’s</a:t>
            </a:r>
            <a:r>
              <a:rPr lang="en-US" dirty="0" smtClean="0"/>
              <a:t> loaded  in SQL Server process</a:t>
            </a:r>
          </a:p>
          <a:p>
            <a:r>
              <a:rPr lang="en-US" dirty="0" smtClean="0"/>
              <a:t>4. Memory allocated by SQL Server memory manger if the allocation size in greater than 8K and need’s contiguous memory (</a:t>
            </a:r>
            <a:r>
              <a:rPr lang="en-US" dirty="0" err="1" smtClean="0"/>
              <a:t>Multiple_pages_kb</a:t>
            </a:r>
            <a:r>
              <a:rPr lang="en-US" dirty="0" smtClean="0"/>
              <a:t>).</a:t>
            </a:r>
          </a:p>
          <a:p>
            <a:r>
              <a:rPr lang="en-US" dirty="0" smtClean="0"/>
              <a:t>5. SQLCLR</a:t>
            </a:r>
          </a:p>
          <a:p>
            <a:endParaRPr lang="en-US" dirty="0"/>
          </a:p>
        </p:txBody>
      </p:sp>
    </p:spTree>
    <p:extLst>
      <p:ext uri="{BB962C8B-B14F-4D97-AF65-F5344CB8AC3E}">
        <p14:creationId xmlns:p14="http://schemas.microsoft.com/office/powerpoint/2010/main" val="2532763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06251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20985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10345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06566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Tree>
    <p:extLst>
      <p:ext uri="{BB962C8B-B14F-4D97-AF65-F5344CB8AC3E}">
        <p14:creationId xmlns:p14="http://schemas.microsoft.com/office/powerpoint/2010/main" val="2748592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22090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31459" name="Rectangle 3"/>
          <p:cNvSpPr>
            <a:spLocks noGrp="1" noChangeArrowheads="1"/>
          </p:cNvSpPr>
          <p:nvPr>
            <p:ph type="ctrTitle"/>
          </p:nvPr>
        </p:nvSpPr>
        <p:spPr>
          <a:xfrm>
            <a:off x="1301750" y="1873250"/>
            <a:ext cx="6443663" cy="3113088"/>
          </a:xfrm>
        </p:spPr>
        <p:txBody>
          <a:bodyPr/>
          <a:lstStyle>
            <a:lvl1pPr algn="ctr">
              <a:lnSpc>
                <a:spcPct val="90000"/>
              </a:lnSpc>
              <a:spcBef>
                <a:spcPct val="40000"/>
              </a:spcBef>
              <a:defRPr sz="5000"/>
            </a:lvl1pPr>
          </a:lstStyle>
          <a:p>
            <a:r>
              <a:rPr lang="en-US" smtClean="0"/>
              <a:t>Click to edit Master title style</a:t>
            </a:r>
            <a:endParaRPr lang="en-US"/>
          </a:p>
        </p:txBody>
      </p:sp>
      <p:sp>
        <p:nvSpPr>
          <p:cNvPr id="531460" name="Rectangle 4"/>
          <p:cNvSpPr>
            <a:spLocks noGrp="1" noChangeArrowheads="1"/>
          </p:cNvSpPr>
          <p:nvPr>
            <p:ph type="subTitle" sz="quarter" idx="1"/>
          </p:nvPr>
        </p:nvSpPr>
        <p:spPr>
          <a:xfrm>
            <a:off x="1298575" y="4965700"/>
            <a:ext cx="6451600" cy="673100"/>
          </a:xfrm>
        </p:spPr>
        <p:txBody>
          <a:bodyPr lIns="91440" tIns="45720" rIns="91440" bIns="45720"/>
          <a:lstStyle>
            <a:lvl1pPr marL="0" indent="0" algn="ctr">
              <a:buFont typeface="Wingdings" pitchFamily="2" charset="2"/>
              <a:buNone/>
              <a:defRPr/>
            </a:lvl1pPr>
          </a:lstStyle>
          <a:p>
            <a:r>
              <a:rPr lang="en-US" smtClean="0"/>
              <a:t>Click to edit Master subtitle style</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F598CED-454C-4F56-8B8E-8086DB8F5554}" type="datetime1">
              <a:rPr lang="en-US" smtClean="0"/>
              <a:t>2/28/2013</a:t>
            </a:fld>
            <a:endParaRPr lang="en-US"/>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8FE3D6E9-EFB0-417A-A624-92A192432B68}" type="slidenum">
              <a:rPr lang="en-US" smtClean="0"/>
              <a:t>‹#›</a:t>
            </a:fld>
            <a:endParaRPr lang="en-US"/>
          </a:p>
        </p:txBody>
      </p:sp>
      <p:sp>
        <p:nvSpPr>
          <p:cNvPr id="7" name="Footer Placeholder 6"/>
          <p:cNvSpPr>
            <a:spLocks noGrp="1"/>
          </p:cNvSpPr>
          <p:nvPr>
            <p:ph type="ftr" sz="quarter" idx="12"/>
          </p:nvPr>
        </p:nvSpPr>
        <p:spPr>
          <a:xfrm>
            <a:off x="3124200" y="6356350"/>
            <a:ext cx="2895600" cy="365125"/>
          </a:xfrm>
          <a:prstGeom prst="rect">
            <a:avLst/>
          </a:prstGeom>
        </p:spPr>
        <p:txBody>
          <a:bodyPr/>
          <a:lstStyle/>
          <a:p>
            <a:r>
              <a:rPr lang="en-US" smtClean="0"/>
              <a:t>www.facebook.com/SQLServerGeeks</a:t>
            </a:r>
            <a:endParaRPr lang="en-US"/>
          </a:p>
        </p:txBody>
      </p:sp>
    </p:spTree>
    <p:extLst>
      <p:ext uri="{BB962C8B-B14F-4D97-AF65-F5344CB8AC3E}">
        <p14:creationId xmlns:p14="http://schemas.microsoft.com/office/powerpoint/2010/main" val="36396693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33AE8AF-FC7F-495D-ACDE-1621E89BA87D}" type="datetime1">
              <a:rPr lang="en-US" smtClean="0"/>
              <a:t>2/28/2013</a:t>
            </a:fld>
            <a:endParaRPr lang="en-US" dirty="0"/>
          </a:p>
        </p:txBody>
      </p:sp>
      <p:sp>
        <p:nvSpPr>
          <p:cNvPr id="5" name="Slide Number Placeholder 4"/>
          <p:cNvSpPr>
            <a:spLocks noGrp="1"/>
          </p:cNvSpPr>
          <p:nvPr>
            <p:ph type="sldNum" sz="quarter" idx="11"/>
          </p:nvPr>
        </p:nvSpPr>
        <p:spPr>
          <a:xfrm>
            <a:off x="6553200" y="6356350"/>
            <a:ext cx="2133600" cy="365125"/>
          </a:xfrm>
          <a:prstGeom prst="rect">
            <a:avLst/>
          </a:prstGeom>
        </p:spPr>
        <p:txBody>
          <a:bodyPr/>
          <a:lstStyle/>
          <a:p>
            <a:fld id="{8FE3D6E9-EFB0-417A-A624-92A192432B68}" type="slidenum">
              <a:rPr lang="en-US" smtClean="0"/>
              <a:t>‹#›</a:t>
            </a:fld>
            <a:endParaRPr lang="en-US"/>
          </a:p>
        </p:txBody>
      </p:sp>
      <p:sp>
        <p:nvSpPr>
          <p:cNvPr id="6" name="Footer Placeholder 5"/>
          <p:cNvSpPr>
            <a:spLocks noGrp="1"/>
          </p:cNvSpPr>
          <p:nvPr>
            <p:ph type="ftr" sz="quarter" idx="12"/>
          </p:nvPr>
        </p:nvSpPr>
        <p:spPr>
          <a:xfrm>
            <a:off x="3124200" y="6356350"/>
            <a:ext cx="2895600" cy="365125"/>
          </a:xfrm>
          <a:prstGeom prst="rect">
            <a:avLst/>
          </a:prstGeom>
        </p:spPr>
        <p:txBody>
          <a:bodyPr/>
          <a:lstStyle/>
          <a:p>
            <a:r>
              <a:rPr lang="en-US" smtClean="0"/>
              <a:t>www.facebook.com/SQLServerGeeks</a:t>
            </a:r>
            <a:endParaRPr lang="en-US"/>
          </a:p>
        </p:txBody>
      </p:sp>
    </p:spTree>
    <p:extLst>
      <p:ext uri="{BB962C8B-B14F-4D97-AF65-F5344CB8AC3E}">
        <p14:creationId xmlns:p14="http://schemas.microsoft.com/office/powerpoint/2010/main" val="3529064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0163" y="0"/>
            <a:ext cx="1849437" cy="61420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0263" y="0"/>
            <a:ext cx="5397500" cy="6142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7310190-2850-40D0-95B4-181C6EFB64B8}" type="datetime1">
              <a:rPr lang="en-US" smtClean="0"/>
              <a:t>2/28/2013</a:t>
            </a:fld>
            <a:endParaRPr lang="en-US" dirty="0"/>
          </a:p>
        </p:txBody>
      </p:sp>
      <p:sp>
        <p:nvSpPr>
          <p:cNvPr id="5" name="Slide Number Placeholder 4"/>
          <p:cNvSpPr>
            <a:spLocks noGrp="1"/>
          </p:cNvSpPr>
          <p:nvPr>
            <p:ph type="sldNum" sz="quarter" idx="11"/>
          </p:nvPr>
        </p:nvSpPr>
        <p:spPr>
          <a:xfrm>
            <a:off x="6553200" y="6356350"/>
            <a:ext cx="2133600" cy="365125"/>
          </a:xfrm>
          <a:prstGeom prst="rect">
            <a:avLst/>
          </a:prstGeom>
        </p:spPr>
        <p:txBody>
          <a:bodyPr/>
          <a:lstStyle/>
          <a:p>
            <a:fld id="{8FE3D6E9-EFB0-417A-A624-92A192432B68}" type="slidenum">
              <a:rPr lang="en-US" smtClean="0"/>
              <a:t>‹#›</a:t>
            </a:fld>
            <a:endParaRPr lang="en-US"/>
          </a:p>
        </p:txBody>
      </p:sp>
      <p:sp>
        <p:nvSpPr>
          <p:cNvPr id="6" name="Footer Placeholder 5"/>
          <p:cNvSpPr>
            <a:spLocks noGrp="1"/>
          </p:cNvSpPr>
          <p:nvPr>
            <p:ph type="ftr" sz="quarter" idx="12"/>
          </p:nvPr>
        </p:nvSpPr>
        <p:spPr>
          <a:xfrm>
            <a:off x="3124200" y="6356350"/>
            <a:ext cx="2895600" cy="365125"/>
          </a:xfrm>
          <a:prstGeom prst="rect">
            <a:avLst/>
          </a:prstGeom>
        </p:spPr>
        <p:txBody>
          <a:bodyPr/>
          <a:lstStyle/>
          <a:p>
            <a:r>
              <a:rPr lang="en-US" smtClean="0"/>
              <a:t>www.facebook.com/SQLServerGeeks</a:t>
            </a:r>
            <a:endParaRPr lang="en-US"/>
          </a:p>
        </p:txBody>
      </p:sp>
    </p:spTree>
    <p:extLst>
      <p:ext uri="{BB962C8B-B14F-4D97-AF65-F5344CB8AC3E}">
        <p14:creationId xmlns:p14="http://schemas.microsoft.com/office/powerpoint/2010/main" val="40054293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0263" y="0"/>
            <a:ext cx="7399337" cy="8413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9338" y="1476375"/>
            <a:ext cx="3436937" cy="46656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476375"/>
            <a:ext cx="3438525" cy="46656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445EB6E-B57C-4AC8-947B-FCF40951FDBA}" type="datetime1">
              <a:rPr lang="en-US" smtClean="0"/>
              <a:t>2/28/2013</a:t>
            </a:fld>
            <a:endParaRPr lang="en-US"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8FE3D6E9-EFB0-417A-A624-92A192432B68}" type="slidenum">
              <a:rPr lang="en-US" smtClean="0"/>
              <a:t>‹#›</a:t>
            </a:fld>
            <a:endParaRPr lang="en-US"/>
          </a:p>
        </p:txBody>
      </p:sp>
      <p:sp>
        <p:nvSpPr>
          <p:cNvPr id="7" name="Footer Placeholder 6"/>
          <p:cNvSpPr>
            <a:spLocks noGrp="1"/>
          </p:cNvSpPr>
          <p:nvPr>
            <p:ph type="ftr" sz="quarter" idx="12"/>
          </p:nvPr>
        </p:nvSpPr>
        <p:spPr>
          <a:xfrm>
            <a:off x="3124200" y="6356350"/>
            <a:ext cx="2895600" cy="365125"/>
          </a:xfrm>
          <a:prstGeom prst="rect">
            <a:avLst/>
          </a:prstGeom>
        </p:spPr>
        <p:txBody>
          <a:bodyPr/>
          <a:lstStyle/>
          <a:p>
            <a:r>
              <a:rPr lang="en-US" smtClean="0"/>
              <a:t>www.facebook.com/SQLServerGeeks</a:t>
            </a:r>
            <a:endParaRPr lang="en-US"/>
          </a:p>
        </p:txBody>
      </p:sp>
    </p:spTree>
    <p:extLst>
      <p:ext uri="{BB962C8B-B14F-4D97-AF65-F5344CB8AC3E}">
        <p14:creationId xmlns:p14="http://schemas.microsoft.com/office/powerpoint/2010/main" val="2419309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30249" y="4992403"/>
            <a:ext cx="7651245" cy="752822"/>
          </a:xfrm>
        </p:spPr>
        <p:txBody>
          <a:bodyPr vert="horz" wrap="square" lIns="0" tIns="0" rIns="0" bIns="0" rtlCol="0" anchor="t">
            <a:noAutofit/>
          </a:bodyPr>
          <a:lstStyle>
            <a:lvl1pPr algn="l" defTabSz="914363" rtl="0" eaLnBrk="1" latinLnBrk="0" hangingPunct="1">
              <a:lnSpc>
                <a:spcPct val="90000"/>
              </a:lnSpc>
              <a:spcBef>
                <a:spcPct val="0"/>
              </a:spcBef>
              <a:buNone/>
              <a:defRPr lang="en-US" sz="4000" b="0" kern="1200" cap="none" spc="-150" dirty="0">
                <a:ln w="3175">
                  <a:noFill/>
                </a:ln>
                <a:solidFill>
                  <a:schemeClr val="bg1"/>
                </a:solidFill>
                <a:effectLst/>
                <a:latin typeface="+mn-lt"/>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730249" y="5746265"/>
            <a:ext cx="6803209" cy="461665"/>
          </a:xfrm>
        </p:spPr>
        <p:txBody>
          <a:bodyPr>
            <a:noAutofit/>
          </a:bodyPr>
          <a:lstStyle>
            <a:lvl1pPr marL="0" indent="0" algn="l">
              <a:lnSpc>
                <a:spcPct val="90000"/>
              </a:lnSpc>
              <a:spcBef>
                <a:spcPts val="0"/>
              </a:spcBef>
              <a:buNone/>
              <a:defRPr sz="2000">
                <a:solidFill>
                  <a:schemeClr val="tx1">
                    <a:tint val="75000"/>
                  </a:schemeClr>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bwMode="white">
          <a:xfrm>
            <a:off x="510793" y="3813437"/>
            <a:ext cx="7681913" cy="1059925"/>
          </a:xfrm>
        </p:spPr>
        <p:txBody>
          <a:bodyPr anchor="t" anchorCtr="0">
            <a:noAutofit/>
          </a:bodyPr>
          <a:lstStyle>
            <a:lvl1pPr marL="0" indent="0" algn="l">
              <a:buFont typeface="Arial" pitchFamily="34" charset="0"/>
              <a:buNone/>
              <a:defRPr kumimoji="0" lang="en-US" sz="8000" b="1" i="0" u="none" strike="noStrike" kern="1200" cap="none" spc="-56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n-ea"/>
                <a:cs typeface="+mn-cs"/>
              </a:defRPr>
            </a:lvl1pPr>
          </a:lstStyle>
          <a:p>
            <a:pPr lvl="0"/>
            <a:r>
              <a:rPr lang="en-US" dirty="0" smtClean="0"/>
              <a:t>click to…</a:t>
            </a:r>
          </a:p>
        </p:txBody>
      </p:sp>
    </p:spTree>
    <p:extLst>
      <p:ext uri="{BB962C8B-B14F-4D97-AF65-F5344CB8AC3E}">
        <p14:creationId xmlns:p14="http://schemas.microsoft.com/office/powerpoint/2010/main" val="39098948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2CB8EB6-400A-4A5D-813B-C462CE5EF4F1}" type="datetime1">
              <a:rPr lang="en-US" smtClean="0"/>
              <a:t>2/28/2013</a:t>
            </a:fld>
            <a:endParaRPr lang="en-US" dirty="0"/>
          </a:p>
        </p:txBody>
      </p:sp>
      <p:sp>
        <p:nvSpPr>
          <p:cNvPr id="5" name="Slide Number Placeholder 4"/>
          <p:cNvSpPr>
            <a:spLocks noGrp="1"/>
          </p:cNvSpPr>
          <p:nvPr>
            <p:ph type="sldNum" sz="quarter" idx="11"/>
          </p:nvPr>
        </p:nvSpPr>
        <p:spPr>
          <a:xfrm>
            <a:off x="6553200" y="6356350"/>
            <a:ext cx="2133600" cy="365125"/>
          </a:xfrm>
          <a:prstGeom prst="rect">
            <a:avLst/>
          </a:prstGeom>
        </p:spPr>
        <p:txBody>
          <a:bodyPr/>
          <a:lstStyle/>
          <a:p>
            <a:fld id="{8FE3D6E9-EFB0-417A-A624-92A192432B68}" type="slidenum">
              <a:rPr lang="en-US" smtClean="0"/>
              <a:t>‹#›</a:t>
            </a:fld>
            <a:endParaRPr lang="en-US"/>
          </a:p>
        </p:txBody>
      </p:sp>
      <p:sp>
        <p:nvSpPr>
          <p:cNvPr id="6" name="Footer Placeholder 5"/>
          <p:cNvSpPr>
            <a:spLocks noGrp="1"/>
          </p:cNvSpPr>
          <p:nvPr>
            <p:ph type="ftr" sz="quarter" idx="12"/>
          </p:nvPr>
        </p:nvSpPr>
        <p:spPr>
          <a:xfrm>
            <a:off x="3124200" y="6356350"/>
            <a:ext cx="2895600" cy="365125"/>
          </a:xfrm>
          <a:prstGeom prst="rect">
            <a:avLst/>
          </a:prstGeom>
        </p:spPr>
        <p:txBody>
          <a:bodyPr/>
          <a:lstStyle/>
          <a:p>
            <a:r>
              <a:rPr lang="en-US" smtClean="0"/>
              <a:t>www.facebook.com/SQLServerGeeks</a:t>
            </a:r>
            <a:endParaRPr lang="en-US"/>
          </a:p>
        </p:txBody>
      </p:sp>
    </p:spTree>
    <p:extLst>
      <p:ext uri="{BB962C8B-B14F-4D97-AF65-F5344CB8AC3E}">
        <p14:creationId xmlns:p14="http://schemas.microsoft.com/office/powerpoint/2010/main" val="392263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5B4EE94-D393-4A49-8191-BBF7E76C53E7}" type="datetime1">
              <a:rPr lang="en-US" smtClean="0"/>
              <a:t>2/28/2013</a:t>
            </a:fld>
            <a:endParaRPr lang="en-US" dirty="0"/>
          </a:p>
        </p:txBody>
      </p:sp>
      <p:sp>
        <p:nvSpPr>
          <p:cNvPr id="5" name="Slide Number Placeholder 4"/>
          <p:cNvSpPr>
            <a:spLocks noGrp="1"/>
          </p:cNvSpPr>
          <p:nvPr>
            <p:ph type="sldNum" sz="quarter" idx="11"/>
          </p:nvPr>
        </p:nvSpPr>
        <p:spPr>
          <a:xfrm>
            <a:off x="6553200" y="6356350"/>
            <a:ext cx="2133600" cy="365125"/>
          </a:xfrm>
          <a:prstGeom prst="rect">
            <a:avLst/>
          </a:prstGeom>
        </p:spPr>
        <p:txBody>
          <a:bodyPr/>
          <a:lstStyle/>
          <a:p>
            <a:fld id="{8FE3D6E9-EFB0-417A-A624-92A192432B68}" type="slidenum">
              <a:rPr lang="en-US" smtClean="0"/>
              <a:t>‹#›</a:t>
            </a:fld>
            <a:endParaRPr lang="en-US"/>
          </a:p>
        </p:txBody>
      </p:sp>
      <p:sp>
        <p:nvSpPr>
          <p:cNvPr id="6" name="Footer Placeholder 5"/>
          <p:cNvSpPr>
            <a:spLocks noGrp="1"/>
          </p:cNvSpPr>
          <p:nvPr>
            <p:ph type="ftr" sz="quarter" idx="12"/>
          </p:nvPr>
        </p:nvSpPr>
        <p:spPr>
          <a:xfrm>
            <a:off x="3124200" y="6356350"/>
            <a:ext cx="2895600" cy="365125"/>
          </a:xfrm>
          <a:prstGeom prst="rect">
            <a:avLst/>
          </a:prstGeom>
        </p:spPr>
        <p:txBody>
          <a:bodyPr/>
          <a:lstStyle/>
          <a:p>
            <a:r>
              <a:rPr lang="en-US" smtClean="0"/>
              <a:t>www.facebook.com/SQLServerGeeks</a:t>
            </a:r>
            <a:endParaRPr lang="en-US"/>
          </a:p>
        </p:txBody>
      </p:sp>
    </p:spTree>
    <p:extLst>
      <p:ext uri="{BB962C8B-B14F-4D97-AF65-F5344CB8AC3E}">
        <p14:creationId xmlns:p14="http://schemas.microsoft.com/office/powerpoint/2010/main" val="1054883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49338" y="1476375"/>
            <a:ext cx="3436937" cy="4665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476375"/>
            <a:ext cx="3438525" cy="4665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3BE4AEC-A680-4DFC-BC68-4CA30002A4D6}" type="datetime1">
              <a:rPr lang="en-US" smtClean="0"/>
              <a:t>2/28/2013</a:t>
            </a:fld>
            <a:endParaRPr lang="en-US"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8FE3D6E9-EFB0-417A-A624-92A192432B68}" type="slidenum">
              <a:rPr lang="en-US" smtClean="0"/>
              <a:t>‹#›</a:t>
            </a:fld>
            <a:endParaRPr lang="en-US"/>
          </a:p>
        </p:txBody>
      </p:sp>
      <p:sp>
        <p:nvSpPr>
          <p:cNvPr id="7" name="Footer Placeholder 6"/>
          <p:cNvSpPr>
            <a:spLocks noGrp="1"/>
          </p:cNvSpPr>
          <p:nvPr>
            <p:ph type="ftr" sz="quarter" idx="12"/>
          </p:nvPr>
        </p:nvSpPr>
        <p:spPr>
          <a:xfrm>
            <a:off x="3124200" y="6356350"/>
            <a:ext cx="2895600" cy="365125"/>
          </a:xfrm>
          <a:prstGeom prst="rect">
            <a:avLst/>
          </a:prstGeom>
        </p:spPr>
        <p:txBody>
          <a:bodyPr/>
          <a:lstStyle/>
          <a:p>
            <a:r>
              <a:rPr lang="en-US" smtClean="0"/>
              <a:t>www.facebook.com/SQLServerGeeks</a:t>
            </a:r>
            <a:endParaRPr lang="en-US"/>
          </a:p>
        </p:txBody>
      </p:sp>
    </p:spTree>
    <p:extLst>
      <p:ext uri="{BB962C8B-B14F-4D97-AF65-F5344CB8AC3E}">
        <p14:creationId xmlns:p14="http://schemas.microsoft.com/office/powerpoint/2010/main" val="66274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DE0D5EE-BFA1-473C-B316-868F866E9996}" type="datetime1">
              <a:rPr lang="en-US" smtClean="0"/>
              <a:t>2/28/2013</a:t>
            </a:fld>
            <a:endParaRPr lang="en-US" dirty="0"/>
          </a:p>
        </p:txBody>
      </p:sp>
      <p:sp>
        <p:nvSpPr>
          <p:cNvPr id="8" name="Slide Number Placeholder 7"/>
          <p:cNvSpPr>
            <a:spLocks noGrp="1"/>
          </p:cNvSpPr>
          <p:nvPr>
            <p:ph type="sldNum" sz="quarter" idx="11"/>
          </p:nvPr>
        </p:nvSpPr>
        <p:spPr>
          <a:xfrm>
            <a:off x="6553200" y="6356350"/>
            <a:ext cx="2133600" cy="365125"/>
          </a:xfrm>
          <a:prstGeom prst="rect">
            <a:avLst/>
          </a:prstGeom>
        </p:spPr>
        <p:txBody>
          <a:bodyPr/>
          <a:lstStyle/>
          <a:p>
            <a:fld id="{8FE3D6E9-EFB0-417A-A624-92A192432B68}" type="slidenum">
              <a:rPr lang="en-US" smtClean="0"/>
              <a:t>‹#›</a:t>
            </a:fld>
            <a:endParaRPr lang="en-US"/>
          </a:p>
        </p:txBody>
      </p:sp>
      <p:sp>
        <p:nvSpPr>
          <p:cNvPr id="9" name="Footer Placeholder 8"/>
          <p:cNvSpPr>
            <a:spLocks noGrp="1"/>
          </p:cNvSpPr>
          <p:nvPr>
            <p:ph type="ftr" sz="quarter" idx="12"/>
          </p:nvPr>
        </p:nvSpPr>
        <p:spPr>
          <a:xfrm>
            <a:off x="3124200" y="6356350"/>
            <a:ext cx="2895600" cy="365125"/>
          </a:xfrm>
          <a:prstGeom prst="rect">
            <a:avLst/>
          </a:prstGeom>
        </p:spPr>
        <p:txBody>
          <a:bodyPr/>
          <a:lstStyle/>
          <a:p>
            <a:r>
              <a:rPr lang="en-US" smtClean="0"/>
              <a:t>www.facebook.com/SQLServerGeeks</a:t>
            </a:r>
            <a:endParaRPr lang="en-US"/>
          </a:p>
        </p:txBody>
      </p:sp>
    </p:spTree>
    <p:extLst>
      <p:ext uri="{BB962C8B-B14F-4D97-AF65-F5344CB8AC3E}">
        <p14:creationId xmlns:p14="http://schemas.microsoft.com/office/powerpoint/2010/main" val="1822509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77DD116-9E68-417B-8720-8863F3F4614A}" type="datetime1">
              <a:rPr lang="en-US" smtClean="0"/>
              <a:t>2/28/2013</a:t>
            </a:fld>
            <a:endParaRPr lang="en-US" dirty="0"/>
          </a:p>
        </p:txBody>
      </p:sp>
      <p:sp>
        <p:nvSpPr>
          <p:cNvPr id="4" name="Slide Number Placeholder 3"/>
          <p:cNvSpPr>
            <a:spLocks noGrp="1"/>
          </p:cNvSpPr>
          <p:nvPr>
            <p:ph type="sldNum" sz="quarter" idx="11"/>
          </p:nvPr>
        </p:nvSpPr>
        <p:spPr>
          <a:xfrm>
            <a:off x="6553200" y="6356350"/>
            <a:ext cx="2133600" cy="365125"/>
          </a:xfrm>
          <a:prstGeom prst="rect">
            <a:avLst/>
          </a:prstGeom>
        </p:spPr>
        <p:txBody>
          <a:bodyPr/>
          <a:lstStyle/>
          <a:p>
            <a:fld id="{8FE3D6E9-EFB0-417A-A624-92A192432B68}" type="slidenum">
              <a:rPr lang="en-US" smtClean="0"/>
              <a:t>‹#›</a:t>
            </a:fld>
            <a:endParaRPr lang="en-US"/>
          </a:p>
        </p:txBody>
      </p:sp>
      <p:sp>
        <p:nvSpPr>
          <p:cNvPr id="5" name="Footer Placeholder 4"/>
          <p:cNvSpPr>
            <a:spLocks noGrp="1"/>
          </p:cNvSpPr>
          <p:nvPr>
            <p:ph type="ftr" sz="quarter" idx="12"/>
          </p:nvPr>
        </p:nvSpPr>
        <p:spPr>
          <a:xfrm>
            <a:off x="3124200" y="6356350"/>
            <a:ext cx="2895600" cy="365125"/>
          </a:xfrm>
          <a:prstGeom prst="rect">
            <a:avLst/>
          </a:prstGeom>
        </p:spPr>
        <p:txBody>
          <a:bodyPr/>
          <a:lstStyle/>
          <a:p>
            <a:r>
              <a:rPr lang="en-US" smtClean="0"/>
              <a:t>www.facebook.com/SQLServerGeeks</a:t>
            </a:r>
            <a:endParaRPr lang="en-US"/>
          </a:p>
        </p:txBody>
      </p:sp>
    </p:spTree>
    <p:extLst>
      <p:ext uri="{BB962C8B-B14F-4D97-AF65-F5344CB8AC3E}">
        <p14:creationId xmlns:p14="http://schemas.microsoft.com/office/powerpoint/2010/main" val="3526647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6354E93-9C42-4DB5-9191-2B3C3FB1439A}" type="datetime1">
              <a:rPr lang="en-US" smtClean="0"/>
              <a:t>2/28/2013</a:t>
            </a:fld>
            <a:endParaRPr lang="en-US" dirty="0"/>
          </a:p>
        </p:txBody>
      </p:sp>
      <p:sp>
        <p:nvSpPr>
          <p:cNvPr id="3" name="Slide Number Placeholder 2"/>
          <p:cNvSpPr>
            <a:spLocks noGrp="1"/>
          </p:cNvSpPr>
          <p:nvPr>
            <p:ph type="sldNum" sz="quarter" idx="11"/>
          </p:nvPr>
        </p:nvSpPr>
        <p:spPr>
          <a:xfrm>
            <a:off x="6553200" y="6356350"/>
            <a:ext cx="2133600" cy="365125"/>
          </a:xfrm>
          <a:prstGeom prst="rect">
            <a:avLst/>
          </a:prstGeom>
        </p:spPr>
        <p:txBody>
          <a:bodyPr/>
          <a:lstStyle/>
          <a:p>
            <a:fld id="{8FE3D6E9-EFB0-417A-A624-92A192432B68}" type="slidenum">
              <a:rPr lang="en-US" smtClean="0"/>
              <a:t>‹#›</a:t>
            </a:fld>
            <a:endParaRPr lang="en-US"/>
          </a:p>
        </p:txBody>
      </p:sp>
      <p:sp>
        <p:nvSpPr>
          <p:cNvPr id="4" name="Footer Placeholder 3"/>
          <p:cNvSpPr>
            <a:spLocks noGrp="1"/>
          </p:cNvSpPr>
          <p:nvPr>
            <p:ph type="ftr" sz="quarter" idx="12"/>
          </p:nvPr>
        </p:nvSpPr>
        <p:spPr>
          <a:xfrm>
            <a:off x="3124200" y="6356350"/>
            <a:ext cx="2895600" cy="365125"/>
          </a:xfrm>
          <a:prstGeom prst="rect">
            <a:avLst/>
          </a:prstGeom>
        </p:spPr>
        <p:txBody>
          <a:bodyPr/>
          <a:lstStyle/>
          <a:p>
            <a:r>
              <a:rPr lang="en-US" smtClean="0"/>
              <a:t>www.facebook.com/SQLServerGeeks</a:t>
            </a:r>
            <a:endParaRPr lang="en-US"/>
          </a:p>
        </p:txBody>
      </p:sp>
    </p:spTree>
    <p:extLst>
      <p:ext uri="{BB962C8B-B14F-4D97-AF65-F5344CB8AC3E}">
        <p14:creationId xmlns:p14="http://schemas.microsoft.com/office/powerpoint/2010/main" val="2106744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B64548C-CCD6-4A74-AE9B-426F17E511E5}" type="datetime1">
              <a:rPr lang="en-US" smtClean="0"/>
              <a:t>2/28/2013</a:t>
            </a:fld>
            <a:endParaRPr lang="en-US"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8FE3D6E9-EFB0-417A-A624-92A192432B68}" type="slidenum">
              <a:rPr lang="en-US" smtClean="0"/>
              <a:t>‹#›</a:t>
            </a:fld>
            <a:endParaRPr lang="en-US"/>
          </a:p>
        </p:txBody>
      </p:sp>
      <p:sp>
        <p:nvSpPr>
          <p:cNvPr id="7" name="Footer Placeholder 6"/>
          <p:cNvSpPr>
            <a:spLocks noGrp="1"/>
          </p:cNvSpPr>
          <p:nvPr>
            <p:ph type="ftr" sz="quarter" idx="12"/>
          </p:nvPr>
        </p:nvSpPr>
        <p:spPr>
          <a:xfrm>
            <a:off x="3124200" y="6356350"/>
            <a:ext cx="2895600" cy="365125"/>
          </a:xfrm>
          <a:prstGeom prst="rect">
            <a:avLst/>
          </a:prstGeom>
        </p:spPr>
        <p:txBody>
          <a:bodyPr/>
          <a:lstStyle/>
          <a:p>
            <a:r>
              <a:rPr lang="en-US" smtClean="0"/>
              <a:t>www.facebook.com/SQLServerGeeks</a:t>
            </a:r>
            <a:endParaRPr lang="en-US"/>
          </a:p>
        </p:txBody>
      </p:sp>
    </p:spTree>
    <p:extLst>
      <p:ext uri="{BB962C8B-B14F-4D97-AF65-F5344CB8AC3E}">
        <p14:creationId xmlns:p14="http://schemas.microsoft.com/office/powerpoint/2010/main" val="199990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8E489EC-B843-4D91-8147-CE47769A4D99}" type="datetime1">
              <a:rPr lang="en-US" smtClean="0"/>
              <a:t>2/28/2013</a:t>
            </a:fld>
            <a:endParaRPr lang="en-US"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8FE3D6E9-EFB0-417A-A624-92A192432B68}" type="slidenum">
              <a:rPr lang="en-US" smtClean="0"/>
              <a:t>‹#›</a:t>
            </a:fld>
            <a:endParaRPr lang="en-US"/>
          </a:p>
        </p:txBody>
      </p:sp>
      <p:sp>
        <p:nvSpPr>
          <p:cNvPr id="7" name="Footer Placeholder 6"/>
          <p:cNvSpPr>
            <a:spLocks noGrp="1"/>
          </p:cNvSpPr>
          <p:nvPr>
            <p:ph type="ftr" sz="quarter" idx="12"/>
          </p:nvPr>
        </p:nvSpPr>
        <p:spPr>
          <a:xfrm>
            <a:off x="3124200" y="6356350"/>
            <a:ext cx="2895600" cy="365125"/>
          </a:xfrm>
          <a:prstGeom prst="rect">
            <a:avLst/>
          </a:prstGeom>
        </p:spPr>
        <p:txBody>
          <a:bodyPr/>
          <a:lstStyle/>
          <a:p>
            <a:r>
              <a:rPr lang="en-US" smtClean="0"/>
              <a:t>www.facebook.com/SQLServerGeeks</a:t>
            </a:r>
            <a:endParaRPr lang="en-US"/>
          </a:p>
        </p:txBody>
      </p:sp>
    </p:spTree>
    <p:extLst>
      <p:ext uri="{BB962C8B-B14F-4D97-AF65-F5344CB8AC3E}">
        <p14:creationId xmlns:p14="http://schemas.microsoft.com/office/powerpoint/2010/main" val="3077307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0435" name="Rectangle 3"/>
          <p:cNvSpPr>
            <a:spLocks noGrp="1" noChangeArrowheads="1"/>
          </p:cNvSpPr>
          <p:nvPr>
            <p:ph type="title"/>
          </p:nvPr>
        </p:nvSpPr>
        <p:spPr bwMode="auto">
          <a:xfrm>
            <a:off x="830263" y="0"/>
            <a:ext cx="7399337" cy="841375"/>
          </a:xfrm>
          <a:prstGeom prst="rect">
            <a:avLst/>
          </a:prstGeom>
          <a:noFill/>
          <a:ln w="9525">
            <a:noFill/>
            <a:miter lim="800000"/>
            <a:headEnd/>
            <a:tailEnd/>
          </a:ln>
          <a:effectLst/>
        </p:spPr>
        <p:txBody>
          <a:bodyPr vert="horz" wrap="square" lIns="0" tIns="45720" rIns="91440" bIns="45720" numCol="1" anchor="ctr" anchorCtr="0" compatLnSpc="1">
            <a:prstTxWarp prst="textNoShape">
              <a:avLst/>
            </a:prstTxWarp>
          </a:bodyPr>
          <a:lstStyle/>
          <a:p>
            <a:pPr lvl="0"/>
            <a:r>
              <a:rPr lang="en-US" smtClean="0"/>
              <a:t>Slide Title</a:t>
            </a:r>
          </a:p>
        </p:txBody>
      </p:sp>
      <p:sp>
        <p:nvSpPr>
          <p:cNvPr id="530436" name="Rectangle 4"/>
          <p:cNvSpPr>
            <a:spLocks noGrp="1" noChangeArrowheads="1"/>
          </p:cNvSpPr>
          <p:nvPr>
            <p:ph type="body" idx="1"/>
          </p:nvPr>
        </p:nvSpPr>
        <p:spPr bwMode="auto">
          <a:xfrm>
            <a:off x="1049338" y="1476375"/>
            <a:ext cx="7027862" cy="46656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1"/>
          <p:cNvSpPr/>
          <p:nvPr/>
        </p:nvSpPr>
        <p:spPr>
          <a:xfrm>
            <a:off x="767446" y="6385559"/>
            <a:ext cx="7508421" cy="258532"/>
          </a:xfrm>
          <a:prstGeom prst="rect">
            <a:avLst/>
          </a:prstGeom>
        </p:spPr>
        <p:txBody>
          <a:bodyPr wrap="square">
            <a:spAutoFit/>
          </a:bodyPr>
          <a:lstStyle/>
          <a:p>
            <a:pPr algn="l" eaLnBrk="0" hangingPunct="0">
              <a:lnSpc>
                <a:spcPct val="90000"/>
              </a:lnSpc>
              <a:spcBef>
                <a:spcPct val="40000"/>
              </a:spcBef>
              <a:buClr>
                <a:srgbClr val="DC0081"/>
              </a:buClr>
            </a:pPr>
            <a:r>
              <a:rPr lang="en-US" sz="1200" b="0" dirty="0" smtClean="0">
                <a:solidFill>
                  <a:schemeClr val="tx2"/>
                </a:solidFill>
                <a:latin typeface="Calibri" pitchFamily="34" charset="0"/>
                <a:cs typeface="Calibri" pitchFamily="34" charset="0"/>
              </a:rPr>
              <a:t>Twitter: @</a:t>
            </a:r>
            <a:r>
              <a:rPr lang="en-US" sz="1200" b="0" dirty="0" err="1" smtClean="0">
                <a:solidFill>
                  <a:schemeClr val="tx2"/>
                </a:solidFill>
                <a:latin typeface="Calibri" pitchFamily="34" charset="0"/>
                <a:cs typeface="Calibri" pitchFamily="34" charset="0"/>
              </a:rPr>
              <a:t>SQLServerGeeks</a:t>
            </a:r>
            <a:r>
              <a:rPr lang="en-US" sz="1200" b="0" dirty="0" smtClean="0">
                <a:solidFill>
                  <a:schemeClr val="tx2"/>
                </a:solidFill>
                <a:latin typeface="Calibri" pitchFamily="34" charset="0"/>
                <a:cs typeface="Calibri" pitchFamily="34" charset="0"/>
              </a:rPr>
              <a:t>				            www.FaceBook.com/SQLServerGeeks</a:t>
            </a:r>
            <a:endParaRPr lang="en-US" sz="1200" b="0" dirty="0">
              <a:solidFill>
                <a:schemeClr val="tx2"/>
              </a:solidFill>
              <a:latin typeface="Calibri" pitchFamily="34" charset="0"/>
              <a:cs typeface="Calibri" pitchFamily="34" charset="0"/>
            </a:endParaRPr>
          </a:p>
        </p:txBody>
      </p:sp>
    </p:spTree>
    <p:extLst>
      <p:ext uri="{BB962C8B-B14F-4D97-AF65-F5344CB8AC3E}">
        <p14:creationId xmlns:p14="http://schemas.microsoft.com/office/powerpoint/2010/main" val="630229030"/>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iming>
    <p:tnLst>
      <p:par>
        <p:cTn id="1" dur="indefinite" restart="never" nodeType="tmRoot"/>
      </p:par>
    </p:tnLst>
  </p:timing>
  <p:hf sldNum="0" hdr="0" ftr="0" dt="0"/>
  <p:txStyles>
    <p:titleStyle>
      <a:lvl1pPr algn="l" rtl="0" eaLnBrk="1" fontAlgn="base" hangingPunct="1">
        <a:lnSpc>
          <a:spcPct val="85000"/>
        </a:lnSpc>
        <a:spcBef>
          <a:spcPct val="0"/>
        </a:spcBef>
        <a:spcAft>
          <a:spcPct val="0"/>
        </a:spcAft>
        <a:buClr>
          <a:srgbClr val="DC0081"/>
        </a:buClr>
        <a:buFont typeface="Wingdings" pitchFamily="2" charset="2"/>
        <a:defRPr sz="2800" b="1">
          <a:solidFill>
            <a:schemeClr val="tx2"/>
          </a:solidFill>
          <a:latin typeface="+mj-lt"/>
          <a:ea typeface="+mj-ea"/>
          <a:cs typeface="+mj-cs"/>
        </a:defRPr>
      </a:lvl1pPr>
      <a:lvl2pPr algn="l" rtl="0" eaLnBrk="1" fontAlgn="base" hangingPunct="1">
        <a:lnSpc>
          <a:spcPct val="85000"/>
        </a:lnSpc>
        <a:spcBef>
          <a:spcPct val="0"/>
        </a:spcBef>
        <a:spcAft>
          <a:spcPct val="0"/>
        </a:spcAft>
        <a:buClr>
          <a:srgbClr val="DC0081"/>
        </a:buClr>
        <a:buFont typeface="Wingdings" pitchFamily="2" charset="2"/>
        <a:defRPr sz="2800" b="1">
          <a:solidFill>
            <a:schemeClr val="tx2"/>
          </a:solidFill>
          <a:latin typeface="Arial Narrow" pitchFamily="34" charset="0"/>
        </a:defRPr>
      </a:lvl2pPr>
      <a:lvl3pPr algn="l" rtl="0" eaLnBrk="1" fontAlgn="base" hangingPunct="1">
        <a:lnSpc>
          <a:spcPct val="85000"/>
        </a:lnSpc>
        <a:spcBef>
          <a:spcPct val="0"/>
        </a:spcBef>
        <a:spcAft>
          <a:spcPct val="0"/>
        </a:spcAft>
        <a:buClr>
          <a:srgbClr val="DC0081"/>
        </a:buClr>
        <a:buFont typeface="Wingdings" pitchFamily="2" charset="2"/>
        <a:defRPr sz="2800" b="1">
          <a:solidFill>
            <a:schemeClr val="tx2"/>
          </a:solidFill>
          <a:latin typeface="Arial Narrow" pitchFamily="34" charset="0"/>
        </a:defRPr>
      </a:lvl3pPr>
      <a:lvl4pPr algn="l" rtl="0" eaLnBrk="1" fontAlgn="base" hangingPunct="1">
        <a:lnSpc>
          <a:spcPct val="85000"/>
        </a:lnSpc>
        <a:spcBef>
          <a:spcPct val="0"/>
        </a:spcBef>
        <a:spcAft>
          <a:spcPct val="0"/>
        </a:spcAft>
        <a:buClr>
          <a:srgbClr val="DC0081"/>
        </a:buClr>
        <a:buFont typeface="Wingdings" pitchFamily="2" charset="2"/>
        <a:defRPr sz="2800" b="1">
          <a:solidFill>
            <a:schemeClr val="tx2"/>
          </a:solidFill>
          <a:latin typeface="Arial Narrow" pitchFamily="34" charset="0"/>
        </a:defRPr>
      </a:lvl4pPr>
      <a:lvl5pPr algn="l" rtl="0" eaLnBrk="1" fontAlgn="base" hangingPunct="1">
        <a:lnSpc>
          <a:spcPct val="85000"/>
        </a:lnSpc>
        <a:spcBef>
          <a:spcPct val="0"/>
        </a:spcBef>
        <a:spcAft>
          <a:spcPct val="0"/>
        </a:spcAft>
        <a:buClr>
          <a:srgbClr val="DC0081"/>
        </a:buClr>
        <a:buFont typeface="Wingdings" pitchFamily="2" charset="2"/>
        <a:defRPr sz="2800" b="1">
          <a:solidFill>
            <a:schemeClr val="tx2"/>
          </a:solidFill>
          <a:latin typeface="Arial Narrow" pitchFamily="34" charset="0"/>
        </a:defRPr>
      </a:lvl5pPr>
      <a:lvl6pPr marL="457200" algn="l" rtl="0" eaLnBrk="1" fontAlgn="base" hangingPunct="1">
        <a:lnSpc>
          <a:spcPct val="85000"/>
        </a:lnSpc>
        <a:spcBef>
          <a:spcPct val="0"/>
        </a:spcBef>
        <a:spcAft>
          <a:spcPct val="0"/>
        </a:spcAft>
        <a:buClr>
          <a:srgbClr val="DC0081"/>
        </a:buClr>
        <a:buFont typeface="Wingdings" pitchFamily="2" charset="2"/>
        <a:defRPr sz="2800" b="1">
          <a:solidFill>
            <a:schemeClr val="tx2"/>
          </a:solidFill>
          <a:latin typeface="Arial Narrow" pitchFamily="34" charset="0"/>
        </a:defRPr>
      </a:lvl6pPr>
      <a:lvl7pPr marL="914400" algn="l" rtl="0" eaLnBrk="1" fontAlgn="base" hangingPunct="1">
        <a:lnSpc>
          <a:spcPct val="85000"/>
        </a:lnSpc>
        <a:spcBef>
          <a:spcPct val="0"/>
        </a:spcBef>
        <a:spcAft>
          <a:spcPct val="0"/>
        </a:spcAft>
        <a:buClr>
          <a:srgbClr val="DC0081"/>
        </a:buClr>
        <a:buFont typeface="Wingdings" pitchFamily="2" charset="2"/>
        <a:defRPr sz="2800" b="1">
          <a:solidFill>
            <a:schemeClr val="tx2"/>
          </a:solidFill>
          <a:latin typeface="Arial Narrow" pitchFamily="34" charset="0"/>
        </a:defRPr>
      </a:lvl7pPr>
      <a:lvl8pPr marL="1371600" algn="l" rtl="0" eaLnBrk="1" fontAlgn="base" hangingPunct="1">
        <a:lnSpc>
          <a:spcPct val="85000"/>
        </a:lnSpc>
        <a:spcBef>
          <a:spcPct val="0"/>
        </a:spcBef>
        <a:spcAft>
          <a:spcPct val="0"/>
        </a:spcAft>
        <a:buClr>
          <a:srgbClr val="DC0081"/>
        </a:buClr>
        <a:buFont typeface="Wingdings" pitchFamily="2" charset="2"/>
        <a:defRPr sz="2800" b="1">
          <a:solidFill>
            <a:schemeClr val="tx2"/>
          </a:solidFill>
          <a:latin typeface="Arial Narrow" pitchFamily="34" charset="0"/>
        </a:defRPr>
      </a:lvl8pPr>
      <a:lvl9pPr marL="1828800" algn="l" rtl="0" eaLnBrk="1" fontAlgn="base" hangingPunct="1">
        <a:lnSpc>
          <a:spcPct val="85000"/>
        </a:lnSpc>
        <a:spcBef>
          <a:spcPct val="0"/>
        </a:spcBef>
        <a:spcAft>
          <a:spcPct val="0"/>
        </a:spcAft>
        <a:buClr>
          <a:srgbClr val="DC0081"/>
        </a:buClr>
        <a:buFont typeface="Wingdings" pitchFamily="2" charset="2"/>
        <a:defRPr sz="2800" b="1">
          <a:solidFill>
            <a:schemeClr val="tx2"/>
          </a:solidFill>
          <a:latin typeface="Arial Narrow" pitchFamily="34" charset="0"/>
        </a:defRPr>
      </a:lvl9pPr>
    </p:titleStyle>
    <p:bodyStyle>
      <a:lvl1pPr marL="228600" indent="-228600" algn="l" rtl="0" eaLnBrk="1" fontAlgn="base" hangingPunct="1">
        <a:lnSpc>
          <a:spcPct val="90000"/>
        </a:lnSpc>
        <a:spcBef>
          <a:spcPct val="40000"/>
        </a:spcBef>
        <a:spcAft>
          <a:spcPct val="0"/>
        </a:spcAft>
        <a:buClr>
          <a:srgbClr val="8DACD0"/>
        </a:buClr>
        <a:buSzPct val="70000"/>
        <a:buFont typeface="Wingdings" pitchFamily="2" charset="2"/>
        <a:buBlip>
          <a:blip r:embed="rId15"/>
        </a:buBlip>
        <a:defRPr sz="2400" b="1">
          <a:solidFill>
            <a:schemeClr val="tx1"/>
          </a:solidFill>
          <a:latin typeface="+mn-lt"/>
          <a:ea typeface="+mn-ea"/>
          <a:cs typeface="+mn-cs"/>
        </a:defRPr>
      </a:lvl1pPr>
      <a:lvl2pPr marL="631825" indent="-174625" algn="l" rtl="0" eaLnBrk="1" fontAlgn="base" hangingPunct="1">
        <a:lnSpc>
          <a:spcPct val="90000"/>
        </a:lnSpc>
        <a:spcBef>
          <a:spcPct val="40000"/>
        </a:spcBef>
        <a:spcAft>
          <a:spcPct val="0"/>
        </a:spcAft>
        <a:buClr>
          <a:srgbClr val="8DACD0"/>
        </a:buClr>
        <a:buFont typeface="Wingdings" pitchFamily="2" charset="2"/>
        <a:buChar char=""/>
        <a:defRPr sz="2400">
          <a:solidFill>
            <a:schemeClr val="tx1"/>
          </a:solidFill>
          <a:latin typeface="+mn-lt"/>
        </a:defRPr>
      </a:lvl2pPr>
      <a:lvl3pPr marL="860425" indent="-6350" algn="l" rtl="0" eaLnBrk="1" fontAlgn="base" hangingPunct="1">
        <a:lnSpc>
          <a:spcPct val="90000"/>
        </a:lnSpc>
        <a:spcBef>
          <a:spcPct val="40000"/>
        </a:spcBef>
        <a:spcAft>
          <a:spcPct val="0"/>
        </a:spcAft>
        <a:defRPr sz="2000">
          <a:solidFill>
            <a:schemeClr val="tx1"/>
          </a:solidFill>
          <a:latin typeface="+mn-lt"/>
        </a:defRPr>
      </a:lvl3pPr>
      <a:lvl4pPr marL="1089025" algn="l" rtl="0" eaLnBrk="1" fontAlgn="base" hangingPunct="1">
        <a:lnSpc>
          <a:spcPct val="90000"/>
        </a:lnSpc>
        <a:spcBef>
          <a:spcPct val="40000"/>
        </a:spcBef>
        <a:spcAft>
          <a:spcPct val="0"/>
        </a:spcAft>
        <a:defRPr sz="2000">
          <a:solidFill>
            <a:schemeClr val="tx1"/>
          </a:solidFill>
          <a:latin typeface="+mn-lt"/>
        </a:defRPr>
      </a:lvl4pPr>
      <a:lvl5pPr marL="1312863" indent="-1588" algn="l" rtl="0" eaLnBrk="1" fontAlgn="base" hangingPunct="1">
        <a:lnSpc>
          <a:spcPct val="90000"/>
        </a:lnSpc>
        <a:spcBef>
          <a:spcPct val="40000"/>
        </a:spcBef>
        <a:spcAft>
          <a:spcPct val="0"/>
        </a:spcAft>
        <a:defRPr sz="2000">
          <a:solidFill>
            <a:schemeClr val="tx1"/>
          </a:solidFill>
          <a:latin typeface="+mn-lt"/>
        </a:defRPr>
      </a:lvl5pPr>
      <a:lvl6pPr marL="1770063" indent="-1588" algn="l" rtl="0" eaLnBrk="1" fontAlgn="base" hangingPunct="1">
        <a:lnSpc>
          <a:spcPct val="90000"/>
        </a:lnSpc>
        <a:spcBef>
          <a:spcPct val="40000"/>
        </a:spcBef>
        <a:spcAft>
          <a:spcPct val="0"/>
        </a:spcAft>
        <a:defRPr sz="2000">
          <a:solidFill>
            <a:schemeClr val="tx1"/>
          </a:solidFill>
          <a:latin typeface="+mn-lt"/>
        </a:defRPr>
      </a:lvl6pPr>
      <a:lvl7pPr marL="2227263" indent="-1588" algn="l" rtl="0" eaLnBrk="1" fontAlgn="base" hangingPunct="1">
        <a:lnSpc>
          <a:spcPct val="90000"/>
        </a:lnSpc>
        <a:spcBef>
          <a:spcPct val="40000"/>
        </a:spcBef>
        <a:spcAft>
          <a:spcPct val="0"/>
        </a:spcAft>
        <a:defRPr sz="2000">
          <a:solidFill>
            <a:schemeClr val="tx1"/>
          </a:solidFill>
          <a:latin typeface="+mn-lt"/>
        </a:defRPr>
      </a:lvl7pPr>
      <a:lvl8pPr marL="2684463" indent="-1588" algn="l" rtl="0" eaLnBrk="1" fontAlgn="base" hangingPunct="1">
        <a:lnSpc>
          <a:spcPct val="90000"/>
        </a:lnSpc>
        <a:spcBef>
          <a:spcPct val="40000"/>
        </a:spcBef>
        <a:spcAft>
          <a:spcPct val="0"/>
        </a:spcAft>
        <a:defRPr sz="2000">
          <a:solidFill>
            <a:schemeClr val="tx1"/>
          </a:solidFill>
          <a:latin typeface="+mn-lt"/>
        </a:defRPr>
      </a:lvl8pPr>
      <a:lvl9pPr marL="3141663" indent="-1588" algn="l" rtl="0" eaLnBrk="1" fontAlgn="base" hangingPunct="1">
        <a:lnSpc>
          <a:spcPct val="90000"/>
        </a:lnSpc>
        <a:spcBef>
          <a:spcPct val="40000"/>
        </a:spcBef>
        <a:spcAft>
          <a:spcPct val="0"/>
        </a:spcAf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rthick.krishnamurthy@microsoft.com" TargetMode="External"/><Relationship Id="rId7" Type="http://schemas.openxmlformats.org/officeDocument/2006/relationships/hyperlink" Target="http://www.facebook.com/SQLServerGeek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http://mssqlwiki.com/" TargetMode="External"/><Relationship Id="rId4" Type="http://schemas.openxmlformats.org/officeDocument/2006/relationships/hyperlink" Target="https://www.facebook.com/groups/454762937884205/"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mssqlwiki.com/sqlwiki/sql-performance/basics-of-sql-server-memory-architecture/"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qlserverscribbles.com/2013/01/04/lock-pages-in-memory-is-recommended-or-not/"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mssqlwiki.com/2012/06/27/a-significant-part-of-sql-server-process-memory-has-been-paged-out/"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mssqlwiki.com/2010/12/02/creatememoryresourcenotification/"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facebook.com/SQLServerGeeks"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www.sqlservergeeks.co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facebook.com/SQLServerGeeks" TargetMode="External"/><Relationship Id="rId2" Type="http://schemas.openxmlformats.org/officeDocument/2006/relationships/hyperlink" Target="mailto:karthick_pk83@hotmail.com" TargetMode="External"/><Relationship Id="rId1" Type="http://schemas.openxmlformats.org/officeDocument/2006/relationships/slideLayout" Target="../slideLayouts/slideLayout7.xml"/><Relationship Id="rId4" Type="http://schemas.openxmlformats.org/officeDocument/2006/relationships/hyperlink" Target="mailto:admin@SQLServerGeek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mssqlwiki.com/sqlwiki/sql-performance/basics-of-sql-server-memory-architecture/"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mssqlwiki.com/2010/11/11/awe-allocator-apis-how-sql-server-awe-works/"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mssqlwiki.com/sqlwiki/sql-performance/basics-of-sql-server-memory-architecture/"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mssqlwiki.com/sqlwiki/sql-performance/troubleshooting-sql-server-memory/"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SQL Server memory architecture and debugging memory Issues</a:t>
            </a:r>
            <a:r>
              <a:rPr lang="en-US" sz="3200" dirty="0" smtClean="0"/>
              <a:t/>
            </a:r>
            <a:br>
              <a:rPr lang="en-US" sz="3200" dirty="0" smtClean="0"/>
            </a:br>
            <a:endParaRPr lang="en-US" dirty="0"/>
          </a:p>
        </p:txBody>
      </p:sp>
      <p:sp>
        <p:nvSpPr>
          <p:cNvPr id="3" name="Subtitle 2"/>
          <p:cNvSpPr>
            <a:spLocks noGrp="1"/>
          </p:cNvSpPr>
          <p:nvPr>
            <p:ph type="subTitle" sz="quarter" idx="1"/>
          </p:nvPr>
        </p:nvSpPr>
        <p:spPr>
          <a:xfrm>
            <a:off x="1298575" y="4495800"/>
            <a:ext cx="6451600" cy="1219200"/>
          </a:xfrm>
        </p:spPr>
        <p:txBody>
          <a:bodyPr>
            <a:normAutofit/>
          </a:bodyPr>
          <a:lstStyle/>
          <a:p>
            <a:r>
              <a:rPr lang="en-US" sz="1600" dirty="0"/>
              <a:t>Karthick P.K |Technical Lead | Microsoft SQL Server Support </a:t>
            </a:r>
            <a:r>
              <a:rPr lang="en-US" sz="1600" dirty="0" smtClean="0"/>
              <a:t>|</a:t>
            </a:r>
          </a:p>
          <a:p>
            <a:r>
              <a:rPr lang="en-US" sz="1100" dirty="0" smtClean="0"/>
              <a:t> </a:t>
            </a:r>
            <a:r>
              <a:rPr lang="en-US" sz="1100" dirty="0"/>
              <a:t>E-mail:  </a:t>
            </a:r>
            <a:r>
              <a:rPr lang="en-US" sz="1100" u="sng" dirty="0" smtClean="0">
                <a:hlinkClick r:id="rId3"/>
              </a:rPr>
              <a:t>karthick.krishnamurthy@microsoft.com</a:t>
            </a:r>
            <a:r>
              <a:rPr lang="en-US" sz="1100" u="sng" dirty="0" smtClean="0"/>
              <a:t>  </a:t>
            </a:r>
          </a:p>
          <a:p>
            <a:r>
              <a:rPr lang="en-US" sz="1100" dirty="0" smtClean="0"/>
              <a:t>My face book  group :</a:t>
            </a:r>
            <a:r>
              <a:rPr lang="en-US" sz="1100" u="sng" dirty="0" smtClean="0">
                <a:hlinkClick r:id="rId4"/>
              </a:rPr>
              <a:t>My </a:t>
            </a:r>
            <a:r>
              <a:rPr lang="en-US" sz="1100" u="sng" dirty="0">
                <a:hlinkClick r:id="rId4"/>
              </a:rPr>
              <a:t>Facebook </a:t>
            </a:r>
            <a:r>
              <a:rPr lang="en-US" sz="1100" dirty="0" smtClean="0"/>
              <a:t> |My site: </a:t>
            </a:r>
            <a:r>
              <a:rPr lang="en-US" sz="1100" u="sng" dirty="0" smtClean="0">
                <a:hlinkClick r:id="rId5"/>
              </a:rPr>
              <a:t>Mssqlwiki.com</a:t>
            </a:r>
            <a:r>
              <a:rPr lang="en-US" sz="1100" dirty="0" smtClean="0"/>
              <a:t>| Twitter:@</a:t>
            </a:r>
            <a:r>
              <a:rPr lang="en-US" sz="1100" dirty="0" err="1" smtClean="0"/>
              <a:t>mssqlwiki</a:t>
            </a:r>
            <a:endParaRPr lang="en-US" sz="1100" dirty="0" smtClean="0"/>
          </a:p>
          <a:p>
            <a:endParaRPr lang="en-US" sz="1050" dirty="0"/>
          </a:p>
          <a:p>
            <a:endParaRPr lang="en-US" sz="1050" u="sng" dirty="0" smtClean="0"/>
          </a:p>
          <a:p>
            <a:endParaRPr lang="en-US" sz="1050" dirty="0"/>
          </a:p>
          <a:p>
            <a:endParaRPr lang="en-US" sz="1050" dirty="0"/>
          </a:p>
        </p:txBody>
      </p:sp>
      <p:pic>
        <p:nvPicPr>
          <p:cNvPr id="5" name="Picture 4" descr="SQLServerGeeks_logo.jpg"/>
          <p:cNvPicPr>
            <a:picLocks noChangeAspect="1"/>
          </p:cNvPicPr>
          <p:nvPr/>
        </p:nvPicPr>
        <p:blipFill rotWithShape="1">
          <a:blip r:embed="rId6" cstate="print"/>
          <a:srcRect r="13783"/>
          <a:stretch/>
        </p:blipFill>
        <p:spPr>
          <a:xfrm>
            <a:off x="2986062" y="186036"/>
            <a:ext cx="3227923" cy="467995"/>
          </a:xfrm>
          <a:prstGeom prst="rect">
            <a:avLst/>
          </a:prstGeom>
        </p:spPr>
      </p:pic>
      <p:sp>
        <p:nvSpPr>
          <p:cNvPr id="6" name="TextBox 5"/>
          <p:cNvSpPr txBox="1"/>
          <p:nvPr/>
        </p:nvSpPr>
        <p:spPr>
          <a:xfrm>
            <a:off x="3585161" y="6222235"/>
            <a:ext cx="2029723" cy="530915"/>
          </a:xfrm>
          <a:prstGeom prst="rect">
            <a:avLst/>
          </a:prstGeom>
          <a:noFill/>
        </p:spPr>
        <p:txBody>
          <a:bodyPr wrap="none" rtlCol="0">
            <a:spAutoFit/>
          </a:bodyPr>
          <a:lstStyle/>
          <a:p>
            <a:r>
              <a:rPr lang="en-US" sz="1050" dirty="0" smtClean="0">
                <a:hlinkClick r:id="rId7"/>
              </a:rPr>
              <a:t>www.facebook.com/SQLServerGeeks</a:t>
            </a:r>
            <a:endParaRPr lang="en-US" sz="1050" dirty="0" smtClean="0"/>
          </a:p>
          <a:p>
            <a:endParaRPr lang="en-US" dirty="0"/>
          </a:p>
        </p:txBody>
      </p:sp>
    </p:spTree>
    <p:extLst>
      <p:ext uri="{BB962C8B-B14F-4D97-AF65-F5344CB8AC3E}">
        <p14:creationId xmlns:p14="http://schemas.microsoft.com/office/powerpoint/2010/main" val="1240832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368148" y="1208208"/>
            <a:ext cx="3137052" cy="1624814"/>
          </a:xfrm>
          <a:prstGeom prst="rect">
            <a:avLst/>
          </a:prstGeom>
          <a:solidFill>
            <a:srgbClr val="4668C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3200" spc="-70" dirty="0" smtClean="0">
                <a:gradFill>
                  <a:gsLst>
                    <a:gs pos="0">
                      <a:srgbClr val="FFFFFF"/>
                    </a:gs>
                    <a:gs pos="100000">
                      <a:srgbClr val="FFFFFF"/>
                    </a:gs>
                  </a:gsLst>
                  <a:lin ang="5400000" scaled="0"/>
                </a:gradFill>
                <a:latin typeface="+mj-lt"/>
                <a:ea typeface="Segoe UI" pitchFamily="34" charset="0"/>
                <a:cs typeface="Segoe UI" pitchFamily="34" charset="0"/>
              </a:rPr>
              <a:t>Conventional</a:t>
            </a:r>
            <a:endParaRPr lang="en-US" sz="3200" spc="-70" dirty="0">
              <a:gradFill>
                <a:gsLst>
                  <a:gs pos="0">
                    <a:srgbClr val="FFFFFF"/>
                  </a:gs>
                  <a:gs pos="100000">
                    <a:srgbClr val="FFFFFF"/>
                  </a:gs>
                </a:gsLst>
                <a:lin ang="5400000" scaled="0"/>
              </a:gradFill>
              <a:latin typeface="+mj-lt"/>
              <a:ea typeface="Segoe UI" pitchFamily="34" charset="0"/>
              <a:cs typeface="Segoe UI" pitchFamily="34" charset="0"/>
            </a:endParaRPr>
          </a:p>
        </p:txBody>
      </p:sp>
      <p:sp>
        <p:nvSpPr>
          <p:cNvPr id="3" name="Rectangle 2"/>
          <p:cNvSpPr/>
          <p:nvPr/>
        </p:nvSpPr>
        <p:spPr bwMode="auto">
          <a:xfrm>
            <a:off x="5715000" y="1239739"/>
            <a:ext cx="3137052" cy="1624814"/>
          </a:xfrm>
          <a:prstGeom prst="rect">
            <a:avLst/>
          </a:prstGeom>
          <a:solidFill>
            <a:srgbClr val="6DC2E9"/>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GB" sz="2400" spc="-70" dirty="0" smtClean="0">
                <a:gradFill>
                  <a:gsLst>
                    <a:gs pos="14167">
                      <a:srgbClr val="000000"/>
                    </a:gs>
                    <a:gs pos="27000">
                      <a:srgbClr val="000000"/>
                    </a:gs>
                  </a:gsLst>
                  <a:lin ang="5400000" scaled="0"/>
                </a:gradFill>
                <a:latin typeface="+mj-lt"/>
                <a:ea typeface="Segoe UI" pitchFamily="34" charset="0"/>
                <a:cs typeface="Segoe UI" pitchFamily="34" charset="0"/>
              </a:rPr>
              <a:t>LOCKED PAGES</a:t>
            </a:r>
            <a:endParaRPr lang="en-US" sz="2400" spc="-70" dirty="0">
              <a:gradFill>
                <a:gsLst>
                  <a:gs pos="14167">
                    <a:srgbClr val="000000"/>
                  </a:gs>
                  <a:gs pos="27000">
                    <a:srgbClr val="000000"/>
                  </a:gs>
                </a:gsLst>
                <a:lin ang="5400000" scaled="0"/>
              </a:gradFill>
              <a:latin typeface="+mj-lt"/>
              <a:ea typeface="Segoe UI" pitchFamily="34" charset="0"/>
              <a:cs typeface="Segoe UI" pitchFamily="34" charset="0"/>
            </a:endParaRPr>
          </a:p>
        </p:txBody>
      </p:sp>
      <p:sp>
        <p:nvSpPr>
          <p:cNvPr id="4" name="Rectangle 3"/>
          <p:cNvSpPr/>
          <p:nvPr/>
        </p:nvSpPr>
        <p:spPr bwMode="auto">
          <a:xfrm>
            <a:off x="3276600" y="4267200"/>
            <a:ext cx="3137052" cy="1243814"/>
          </a:xfrm>
          <a:prstGeom prst="rect">
            <a:avLst/>
          </a:prstGeom>
          <a:solidFill>
            <a:srgbClr val="00D8CC"/>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GB" sz="2400" spc="-70" dirty="0" smtClean="0">
                <a:gradFill>
                  <a:gsLst>
                    <a:gs pos="14167">
                      <a:srgbClr val="000000"/>
                    </a:gs>
                    <a:gs pos="27000">
                      <a:srgbClr val="000000"/>
                    </a:gs>
                  </a:gsLst>
                  <a:lin ang="5400000" scaled="0"/>
                </a:gradFill>
                <a:latin typeface="+mj-lt"/>
                <a:ea typeface="Segoe UI" pitchFamily="34" charset="0"/>
                <a:cs typeface="Segoe UI" pitchFamily="34" charset="0"/>
              </a:rPr>
              <a:t>LARGE PAGES</a:t>
            </a:r>
            <a:endParaRPr lang="en-US" sz="2400" spc="-70" dirty="0">
              <a:gradFill>
                <a:gsLst>
                  <a:gs pos="14167">
                    <a:srgbClr val="000000"/>
                  </a:gs>
                  <a:gs pos="27000">
                    <a:srgbClr val="000000"/>
                  </a:gs>
                </a:gsLst>
                <a:lin ang="5400000" scaled="0"/>
              </a:gradFill>
              <a:latin typeface="+mj-lt"/>
              <a:ea typeface="Segoe UI" pitchFamily="34" charset="0"/>
              <a:cs typeface="Segoe UI" pitchFamily="34" charset="0"/>
            </a:endParaRPr>
          </a:p>
        </p:txBody>
      </p:sp>
      <p:sp>
        <p:nvSpPr>
          <p:cNvPr id="5" name="TextBox 4"/>
          <p:cNvSpPr txBox="1"/>
          <p:nvPr/>
        </p:nvSpPr>
        <p:spPr>
          <a:xfrm>
            <a:off x="2743200" y="533400"/>
            <a:ext cx="3670452" cy="461665"/>
          </a:xfrm>
          <a:prstGeom prst="rect">
            <a:avLst/>
          </a:prstGeom>
          <a:noFill/>
        </p:spPr>
        <p:txBody>
          <a:bodyPr wrap="square" rtlCol="0">
            <a:spAutoFit/>
          </a:bodyPr>
          <a:lstStyle/>
          <a:p>
            <a:r>
              <a:rPr lang="en-US" sz="2400" b="1" dirty="0" smtClean="0"/>
              <a:t>64-Bit memory models</a:t>
            </a:r>
            <a:endParaRPr lang="en-US" sz="2400" b="1" dirty="0"/>
          </a:p>
        </p:txBody>
      </p:sp>
    </p:spTree>
    <p:extLst>
      <p:ext uri="{BB962C8B-B14F-4D97-AF65-F5344CB8AC3E}">
        <p14:creationId xmlns:p14="http://schemas.microsoft.com/office/powerpoint/2010/main" val="384151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219200"/>
            <a:ext cx="7467600" cy="4247317"/>
          </a:xfrm>
          <a:prstGeom prst="rect">
            <a:avLst/>
          </a:prstGeom>
          <a:noFill/>
        </p:spPr>
        <p:txBody>
          <a:bodyPr wrap="square" rtlCol="0">
            <a:spAutoFit/>
          </a:bodyPr>
          <a:lstStyle/>
          <a:p>
            <a:r>
              <a:rPr lang="en-US" b="1" dirty="0"/>
              <a:t>There are three types of memory model’s in 64-Bit SQL Server.</a:t>
            </a:r>
          </a:p>
          <a:p>
            <a:endParaRPr lang="en-US" b="1" dirty="0"/>
          </a:p>
          <a:p>
            <a:pPr marL="342900" indent="-342900">
              <a:buAutoNum type="arabicPeriod"/>
            </a:pPr>
            <a:r>
              <a:rPr lang="en-US" b="1" dirty="0" smtClean="0"/>
              <a:t>Conventional : </a:t>
            </a:r>
            <a:r>
              <a:rPr lang="en-US" b="1" dirty="0"/>
              <a:t>Normal physical page size (4 / 8KB),memory can be paged, </a:t>
            </a:r>
            <a:r>
              <a:rPr lang="en-US" b="1" dirty="0" smtClean="0"/>
              <a:t>dynamic. </a:t>
            </a:r>
          </a:p>
          <a:p>
            <a:endParaRPr lang="en-US" b="1" dirty="0"/>
          </a:p>
          <a:p>
            <a:r>
              <a:rPr lang="en-US" b="1" dirty="0"/>
              <a:t>2. </a:t>
            </a:r>
            <a:r>
              <a:rPr lang="en-US" b="1" dirty="0" smtClean="0"/>
              <a:t> Locked : </a:t>
            </a:r>
            <a:r>
              <a:rPr lang="en-US" b="1" dirty="0"/>
              <a:t>Normal physical page size (4 / 8KB), </a:t>
            </a:r>
            <a:r>
              <a:rPr lang="en-US" b="1" dirty="0" err="1"/>
              <a:t>Bpool</a:t>
            </a:r>
            <a:r>
              <a:rPr lang="en-US" b="1" dirty="0"/>
              <a:t> can not be paged, dynamic, Requires startup account of SQL Server to have "Lock pages in memory" privilege</a:t>
            </a:r>
            <a:r>
              <a:rPr lang="en-US" b="1" dirty="0" smtClean="0"/>
              <a:t>, Memory </a:t>
            </a:r>
            <a:r>
              <a:rPr lang="en-US" b="1" dirty="0"/>
              <a:t>is allocated by </a:t>
            </a:r>
            <a:r>
              <a:rPr lang="en-US" b="1" dirty="0" smtClean="0"/>
              <a:t>using </a:t>
            </a:r>
            <a:r>
              <a:rPr lang="en-US" b="1" dirty="0"/>
              <a:t>Address Windowing Extensions (AWE) API’s </a:t>
            </a:r>
          </a:p>
          <a:p>
            <a:endParaRPr lang="en-US" b="1" dirty="0" smtClean="0"/>
          </a:p>
          <a:p>
            <a:r>
              <a:rPr lang="en-US" b="1" dirty="0" smtClean="0"/>
              <a:t>3</a:t>
            </a:r>
            <a:r>
              <a:rPr lang="en-US" b="1" dirty="0"/>
              <a:t>. </a:t>
            </a:r>
            <a:r>
              <a:rPr lang="en-US" b="1" dirty="0" smtClean="0"/>
              <a:t> Large : Large </a:t>
            </a:r>
            <a:r>
              <a:rPr lang="en-US" b="1" dirty="0"/>
              <a:t>physical page size ( &gt; = 2MB), </a:t>
            </a:r>
            <a:r>
              <a:rPr lang="en-US" b="1" dirty="0" smtClean="0"/>
              <a:t>Non-page able</a:t>
            </a:r>
            <a:r>
              <a:rPr lang="en-US" b="1" dirty="0"/>
              <a:t>, static, Memory is committed at startup</a:t>
            </a:r>
            <a:r>
              <a:rPr lang="en-US" b="1" dirty="0" smtClean="0"/>
              <a:t>,” Max </a:t>
            </a:r>
            <a:r>
              <a:rPr lang="en-US" b="1" dirty="0"/>
              <a:t>server memory” is recommended, requires startup account of SQL Server to have "Lock pages in memory" </a:t>
            </a:r>
            <a:r>
              <a:rPr lang="en-US" b="1" dirty="0" smtClean="0"/>
              <a:t>privilege.</a:t>
            </a:r>
            <a:endParaRPr lang="en-US" b="1" dirty="0"/>
          </a:p>
          <a:p>
            <a:endParaRPr lang="en-US" dirty="0"/>
          </a:p>
        </p:txBody>
      </p:sp>
      <p:sp>
        <p:nvSpPr>
          <p:cNvPr id="3" name="TextBox 2"/>
          <p:cNvSpPr txBox="1"/>
          <p:nvPr/>
        </p:nvSpPr>
        <p:spPr>
          <a:xfrm>
            <a:off x="1403138" y="6019800"/>
            <a:ext cx="6737092" cy="307777"/>
          </a:xfrm>
          <a:prstGeom prst="rect">
            <a:avLst/>
          </a:prstGeom>
          <a:noFill/>
        </p:spPr>
        <p:txBody>
          <a:bodyPr wrap="square" rtlCol="0">
            <a:spAutoFit/>
          </a:bodyPr>
          <a:lstStyle/>
          <a:p>
            <a:r>
              <a:rPr lang="en-US" sz="1400" dirty="0" smtClean="0"/>
              <a:t>Reference: </a:t>
            </a:r>
            <a:r>
              <a:rPr lang="en-US" sz="1400" dirty="0" smtClean="0">
                <a:hlinkClick r:id="rId2"/>
              </a:rPr>
              <a:t>http:\\mssqlwiki.com/</a:t>
            </a:r>
            <a:r>
              <a:rPr lang="en-US" sz="1400" dirty="0" err="1" smtClean="0">
                <a:hlinkClick r:id="rId2"/>
              </a:rPr>
              <a:t>sqlwiki</a:t>
            </a:r>
            <a:r>
              <a:rPr lang="en-US" sz="1400" dirty="0" smtClean="0">
                <a:hlinkClick r:id="rId2"/>
              </a:rPr>
              <a:t>/</a:t>
            </a:r>
            <a:r>
              <a:rPr lang="en-US" sz="1400" dirty="0" err="1" smtClean="0">
                <a:hlinkClick r:id="rId2"/>
              </a:rPr>
              <a:t>sql</a:t>
            </a:r>
            <a:r>
              <a:rPr lang="en-US" sz="1400" dirty="0" smtClean="0">
                <a:hlinkClick r:id="rId2"/>
              </a:rPr>
              <a:t>-performance/basics-of-</a:t>
            </a:r>
            <a:r>
              <a:rPr lang="en-US" sz="1400" dirty="0" err="1" smtClean="0">
                <a:hlinkClick r:id="rId2"/>
              </a:rPr>
              <a:t>sql</a:t>
            </a:r>
            <a:r>
              <a:rPr lang="en-US" sz="1400" dirty="0" smtClean="0">
                <a:hlinkClick r:id="rId2"/>
              </a:rPr>
              <a:t>-server-memory-architecture</a:t>
            </a:r>
            <a:r>
              <a:rPr lang="en-US" sz="1400" dirty="0" smtClean="0"/>
              <a:t>/</a:t>
            </a:r>
            <a:endParaRPr lang="en-US" sz="1400" dirty="0"/>
          </a:p>
        </p:txBody>
      </p:sp>
    </p:spTree>
    <p:extLst>
      <p:ext uri="{BB962C8B-B14F-4D97-AF65-F5344CB8AC3E}">
        <p14:creationId xmlns:p14="http://schemas.microsoft.com/office/powerpoint/2010/main" val="3962203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59356"/>
            <a:ext cx="8963103" cy="6340197"/>
          </a:xfrm>
          <a:prstGeom prst="rect">
            <a:avLst/>
          </a:prstGeom>
          <a:noFill/>
        </p:spPr>
        <p:txBody>
          <a:bodyPr wrap="square" rtlCol="0">
            <a:spAutoFit/>
          </a:bodyPr>
          <a:lstStyle/>
          <a:p>
            <a:r>
              <a:rPr lang="en-US" sz="1400" b="1" dirty="0" smtClean="0"/>
              <a:t>		Memory </a:t>
            </a:r>
            <a:r>
              <a:rPr lang="en-US" sz="1400" b="1" dirty="0"/>
              <a:t>calculations in 64-Bit SQL Server are straight forward. </a:t>
            </a:r>
            <a:endParaRPr lang="en-US" sz="1400" b="1" dirty="0" smtClean="0"/>
          </a:p>
          <a:p>
            <a:r>
              <a:rPr lang="en-US" sz="1400" b="1" dirty="0"/>
              <a:t/>
            </a:r>
            <a:br>
              <a:rPr lang="en-US" sz="1400" b="1" dirty="0"/>
            </a:br>
            <a:r>
              <a:rPr lang="en-US" sz="1400" b="1" dirty="0"/>
              <a:t>User VAS is large so no MTL. That doesn't mean we don’t allocate out side BPOOL.</a:t>
            </a:r>
          </a:p>
          <a:p>
            <a:endParaRPr lang="en-US" sz="1400" b="1" dirty="0" smtClean="0"/>
          </a:p>
          <a:p>
            <a:endParaRPr lang="en-US" sz="1400" b="1" dirty="0"/>
          </a:p>
          <a:p>
            <a:r>
              <a:rPr lang="en-US" sz="1400" b="1" dirty="0" smtClean="0"/>
              <a:t>SQL </a:t>
            </a:r>
            <a:r>
              <a:rPr lang="en-US" sz="1400" b="1" dirty="0"/>
              <a:t>Server calculates the size of RAM </a:t>
            </a:r>
            <a:r>
              <a:rPr lang="en-US" sz="1400" b="1" dirty="0" smtClean="0"/>
              <a:t>during, max server memory  </a:t>
            </a:r>
            <a:r>
              <a:rPr lang="en-US" sz="1400" b="1" dirty="0"/>
              <a:t>the startup and reserve it , minimum of (reserved space, “Max server memory”) is used as </a:t>
            </a:r>
            <a:r>
              <a:rPr lang="en-US" sz="1400" b="1" dirty="0" smtClean="0"/>
              <a:t>B-pool.</a:t>
            </a:r>
          </a:p>
          <a:p>
            <a:endParaRPr lang="en-US" sz="1400" b="1" dirty="0"/>
          </a:p>
          <a:p>
            <a:endParaRPr lang="en-US" sz="1400" b="1" dirty="0"/>
          </a:p>
          <a:p>
            <a:r>
              <a:rPr lang="en-US" sz="1400" b="1" dirty="0"/>
              <a:t>BPOOL is capped by max server memory. </a:t>
            </a:r>
          </a:p>
          <a:p>
            <a:endParaRPr lang="en-US" sz="1400" b="1" dirty="0"/>
          </a:p>
          <a:p>
            <a:endParaRPr lang="en-US" sz="1400" b="1" dirty="0" smtClean="0"/>
          </a:p>
          <a:p>
            <a:r>
              <a:rPr lang="en-US" sz="1400" b="1" dirty="0" smtClean="0"/>
              <a:t>When </a:t>
            </a:r>
            <a:r>
              <a:rPr lang="en-US" sz="1400" b="1" dirty="0"/>
              <a:t>BPOOL is not capped SQL Server will grow its memory as much as possible and will not scale down its usage unless there is Low physical memory notification from windows or max server memory is reduced. </a:t>
            </a:r>
          </a:p>
          <a:p>
            <a:endParaRPr lang="en-US" sz="1400" b="1" dirty="0"/>
          </a:p>
          <a:p>
            <a:endParaRPr lang="en-US" sz="1400" b="1" dirty="0" smtClean="0"/>
          </a:p>
          <a:p>
            <a:r>
              <a:rPr lang="en-US" sz="1400" b="1" dirty="0" smtClean="0"/>
              <a:t>When </a:t>
            </a:r>
            <a:r>
              <a:rPr lang="en-US" sz="1400" b="1" dirty="0"/>
              <a:t>LPIM is enabled with trace flag 845 AWE allocator API’s are used for memory allocation.</a:t>
            </a:r>
          </a:p>
          <a:p>
            <a:endParaRPr lang="en-US" sz="1400" b="1" dirty="0"/>
          </a:p>
          <a:p>
            <a:endParaRPr lang="en-US" sz="1400" b="1" dirty="0" smtClean="0"/>
          </a:p>
          <a:p>
            <a:r>
              <a:rPr lang="en-US" sz="1400" b="1" dirty="0" smtClean="0"/>
              <a:t>When </a:t>
            </a:r>
            <a:r>
              <a:rPr lang="en-US" sz="1400" b="1" dirty="0"/>
              <a:t>AWE allocator API’s are used for memory allocation by SQL Server Windows can not trim the BPOOL of SQL Server.</a:t>
            </a:r>
          </a:p>
          <a:p>
            <a:endParaRPr lang="en-US" sz="1400" b="1" dirty="0"/>
          </a:p>
          <a:p>
            <a:endParaRPr lang="en-US" sz="1400" b="1" dirty="0" smtClean="0"/>
          </a:p>
          <a:p>
            <a:r>
              <a:rPr lang="en-US" sz="1400" b="1" dirty="0" smtClean="0"/>
              <a:t>LPIM </a:t>
            </a:r>
            <a:r>
              <a:rPr lang="en-US" sz="1400" b="1" dirty="0"/>
              <a:t>doesn’t protect </a:t>
            </a:r>
            <a:r>
              <a:rPr lang="en-US" sz="1400" b="1" dirty="0" smtClean="0"/>
              <a:t>Non </a:t>
            </a:r>
            <a:r>
              <a:rPr lang="en-US" sz="1400" b="1" dirty="0" err="1" smtClean="0"/>
              <a:t>Bpool</a:t>
            </a:r>
            <a:r>
              <a:rPr lang="en-US" sz="1400" b="1" dirty="0" smtClean="0"/>
              <a:t> </a:t>
            </a:r>
            <a:r>
              <a:rPr lang="en-US" sz="1400" b="1" dirty="0"/>
              <a:t>from paging</a:t>
            </a:r>
            <a:r>
              <a:rPr lang="en-US" sz="1400" b="1" dirty="0" smtClean="0"/>
              <a:t>.</a:t>
            </a:r>
          </a:p>
          <a:p>
            <a:endParaRPr lang="en-US" sz="1400" b="1" dirty="0" smtClean="0"/>
          </a:p>
          <a:p>
            <a:r>
              <a:rPr lang="en-US" sz="1400" b="1" dirty="0" smtClean="0"/>
              <a:t>Should </a:t>
            </a:r>
            <a:r>
              <a:rPr lang="en-US" sz="1400" b="1" dirty="0"/>
              <a:t>I have LPIM? </a:t>
            </a:r>
            <a:r>
              <a:rPr lang="en-US" sz="1400" b="1" dirty="0">
                <a:hlinkClick r:id="rId3"/>
              </a:rPr>
              <a:t>http://sqlserverscribbles.com/2013/01/04/lock-pages-in-memory-is-recommended-or-not</a:t>
            </a:r>
            <a:r>
              <a:rPr lang="en-US" sz="1400" b="1" dirty="0" smtClean="0">
                <a:hlinkClick r:id="rId3"/>
              </a:rPr>
              <a:t>/</a:t>
            </a:r>
            <a:endParaRPr lang="en-US" sz="1400" b="1" dirty="0" smtClean="0"/>
          </a:p>
          <a:p>
            <a:endParaRPr lang="en-US" sz="1400" b="1" dirty="0"/>
          </a:p>
          <a:p>
            <a:endParaRPr lang="en-US" sz="1400" b="1" dirty="0"/>
          </a:p>
          <a:p>
            <a:endParaRPr lang="en-US" sz="1400" b="1" dirty="0"/>
          </a:p>
          <a:p>
            <a:endParaRPr lang="en-US" sz="1400" b="1" dirty="0"/>
          </a:p>
        </p:txBody>
      </p:sp>
    </p:spTree>
    <p:extLst>
      <p:ext uri="{BB962C8B-B14F-4D97-AF65-F5344CB8AC3E}">
        <p14:creationId xmlns:p14="http://schemas.microsoft.com/office/powerpoint/2010/main" val="2915238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685800"/>
            <a:ext cx="7543800" cy="6278642"/>
          </a:xfrm>
          <a:prstGeom prst="rect">
            <a:avLst/>
          </a:prstGeom>
          <a:noFill/>
        </p:spPr>
        <p:txBody>
          <a:bodyPr wrap="square" rtlCol="0">
            <a:spAutoFit/>
          </a:bodyPr>
          <a:lstStyle/>
          <a:p>
            <a:r>
              <a:rPr lang="en-US" b="1" dirty="0" smtClean="0"/>
              <a:t>Working Set Trim </a:t>
            </a:r>
          </a:p>
          <a:p>
            <a:endParaRPr lang="en-US" b="1" dirty="0"/>
          </a:p>
          <a:p>
            <a:r>
              <a:rPr lang="en-US" b="1" dirty="0" smtClean="0"/>
              <a:t>What </a:t>
            </a:r>
            <a:r>
              <a:rPr lang="en-US" b="1" dirty="0"/>
              <a:t>is working set:</a:t>
            </a:r>
            <a:r>
              <a:rPr lang="en-US" dirty="0"/>
              <a:t> Memory allocated by the process which is currently in RAM.</a:t>
            </a:r>
          </a:p>
          <a:p>
            <a:r>
              <a:rPr lang="en-US" dirty="0"/>
              <a:t> </a:t>
            </a:r>
          </a:p>
          <a:p>
            <a:r>
              <a:rPr lang="en-US" b="1" dirty="0"/>
              <a:t>Committed: </a:t>
            </a:r>
            <a:r>
              <a:rPr lang="en-US" dirty="0"/>
              <a:t>Total memory that is allocated by process (allocated bytes can be in RAM or Page file)</a:t>
            </a:r>
          </a:p>
          <a:p>
            <a:endParaRPr lang="en-US" dirty="0" smtClean="0"/>
          </a:p>
          <a:p>
            <a:r>
              <a:rPr lang="en-US" dirty="0"/>
              <a:t> </a:t>
            </a:r>
            <a:r>
              <a:rPr lang="en-US" b="1" dirty="0" smtClean="0"/>
              <a:t>Working </a:t>
            </a:r>
            <a:r>
              <a:rPr lang="en-US" b="1" dirty="0"/>
              <a:t>Set </a:t>
            </a:r>
            <a:r>
              <a:rPr lang="en-US" b="1" dirty="0" smtClean="0"/>
              <a:t>trimming (Paging):</a:t>
            </a:r>
            <a:r>
              <a:rPr lang="en-US" dirty="0"/>
              <a:t>  Windows is moving the allocated bytes of the process from physical RAM to page file because of memory pressure. Memory pressure is most commonly caused by applications or windows components that are requesting more memory causing OS to start trimming working set of other processes to satisfy these new requests</a:t>
            </a:r>
            <a:r>
              <a:rPr lang="en-US" dirty="0" smtClean="0"/>
              <a:t>.</a:t>
            </a:r>
          </a:p>
          <a:p>
            <a:endParaRPr lang="en-US" dirty="0"/>
          </a:p>
          <a:p>
            <a:r>
              <a:rPr lang="en-US" dirty="0" smtClean="0"/>
              <a:t>When &gt;50% SQL Servers committed memory is pages below message is logged in </a:t>
            </a:r>
            <a:r>
              <a:rPr lang="en-US" dirty="0" err="1" smtClean="0"/>
              <a:t>errorlog</a:t>
            </a:r>
            <a:r>
              <a:rPr lang="en-US" dirty="0" smtClean="0"/>
              <a:t> </a:t>
            </a:r>
            <a:endParaRPr lang="en-US" dirty="0"/>
          </a:p>
          <a:p>
            <a:r>
              <a:rPr lang="en-US" dirty="0"/>
              <a:t> </a:t>
            </a:r>
            <a:endParaRPr lang="en-US" dirty="0" smtClean="0"/>
          </a:p>
          <a:p>
            <a:r>
              <a:rPr lang="en-US" sz="1050" b="1" dirty="0"/>
              <a:t>“A significant part of SQL Server process memory has been paged out. This may result in performance degradation.</a:t>
            </a:r>
          </a:p>
          <a:p>
            <a:r>
              <a:rPr lang="en-US" sz="1050" b="1" dirty="0"/>
              <a:t>This may result in a performance degradation. Duration: 0 seconds. </a:t>
            </a:r>
            <a:r>
              <a:rPr lang="en-US" sz="1050" b="1" dirty="0">
                <a:solidFill>
                  <a:srgbClr val="C00000"/>
                </a:solidFill>
              </a:rPr>
              <a:t>Working set (KB): 2007640, committed (KB): 4594040</a:t>
            </a:r>
            <a:r>
              <a:rPr lang="en-US" sz="1050" b="1" dirty="0"/>
              <a:t>,</a:t>
            </a:r>
          </a:p>
          <a:p>
            <a:r>
              <a:rPr lang="en-US" sz="1050" b="1" dirty="0"/>
              <a:t> memory utilization: 43%.” message in SQL Server error log . Pay attention to Working set ,</a:t>
            </a:r>
          </a:p>
          <a:p>
            <a:r>
              <a:rPr lang="en-US" sz="1050" b="1" dirty="0"/>
              <a:t>committed and memory utilization(Percentage of SQL Server memory in RAM).</a:t>
            </a:r>
          </a:p>
          <a:p>
            <a:endParaRPr lang="en-US" dirty="0" smtClean="0"/>
          </a:p>
          <a:p>
            <a:endParaRPr lang="en-US" dirty="0" smtClean="0"/>
          </a:p>
          <a:p>
            <a:endParaRPr lang="en-US" dirty="0"/>
          </a:p>
        </p:txBody>
      </p:sp>
    </p:spTree>
    <p:extLst>
      <p:ext uri="{BB962C8B-B14F-4D97-AF65-F5344CB8AC3E}">
        <p14:creationId xmlns:p14="http://schemas.microsoft.com/office/powerpoint/2010/main" val="2978786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09600"/>
            <a:ext cx="22936200" cy="7971413"/>
          </a:xfrm>
          <a:prstGeom prst="rect">
            <a:avLst/>
          </a:prstGeom>
          <a:noFill/>
        </p:spPr>
        <p:txBody>
          <a:bodyPr wrap="square" rtlCol="0">
            <a:spAutoFit/>
          </a:bodyPr>
          <a:lstStyle/>
          <a:p>
            <a:r>
              <a:rPr lang="en-US" sz="2000" b="1" dirty="0" smtClean="0"/>
              <a:t>How to monitor and troubleshoot working set trim?</a:t>
            </a:r>
          </a:p>
          <a:p>
            <a:endParaRPr lang="en-US" sz="1200" b="1" dirty="0"/>
          </a:p>
          <a:p>
            <a:r>
              <a:rPr lang="en-US" sz="1200" b="1" dirty="0" smtClean="0"/>
              <a:t>Historical data of working set trim can be captured by using ring buffer records.</a:t>
            </a:r>
          </a:p>
          <a:p>
            <a:endParaRPr lang="en-US" sz="1200" b="1" dirty="0" smtClean="0"/>
          </a:p>
          <a:p>
            <a:r>
              <a:rPr lang="en-US" sz="1200" b="1" dirty="0" smtClean="0"/>
              <a:t>Performance monitor : (Process</a:t>
            </a:r>
            <a:r>
              <a:rPr lang="en-US" sz="1200" b="1" dirty="0"/>
              <a:t>: Private bytes and Working set )</a:t>
            </a:r>
            <a:endParaRPr lang="en-US" sz="1200" b="1" dirty="0" smtClean="0"/>
          </a:p>
          <a:p>
            <a:endParaRPr lang="en-US" sz="1200" b="1" dirty="0"/>
          </a:p>
          <a:p>
            <a:r>
              <a:rPr lang="en-US" sz="1200" b="1" dirty="0" smtClean="0"/>
              <a:t>Do not </a:t>
            </a:r>
            <a:r>
              <a:rPr lang="en-US" sz="1200" b="1" dirty="0"/>
              <a:t>use task manager or below </a:t>
            </a:r>
            <a:r>
              <a:rPr lang="en-US" sz="1200" b="1" dirty="0" err="1"/>
              <a:t>perfmon</a:t>
            </a:r>
            <a:r>
              <a:rPr lang="en-US" sz="1200" b="1" dirty="0"/>
              <a:t> counters when you use LPIM, they will cheat you</a:t>
            </a:r>
          </a:p>
          <a:p>
            <a:r>
              <a:rPr lang="en-US" sz="1200" b="1" dirty="0" smtClean="0"/>
              <a:t>Performance </a:t>
            </a:r>
            <a:r>
              <a:rPr lang="en-US" sz="1200" b="1" dirty="0"/>
              <a:t>object: Process </a:t>
            </a:r>
          </a:p>
          <a:p>
            <a:r>
              <a:rPr lang="en-US" sz="1200" b="1" dirty="0"/>
              <a:t>Counter: Private Bytes </a:t>
            </a:r>
          </a:p>
          <a:p>
            <a:r>
              <a:rPr lang="en-US" sz="1200" b="1" dirty="0"/>
              <a:t>Instance: </a:t>
            </a:r>
            <a:r>
              <a:rPr lang="en-US" sz="1200" b="1" dirty="0" err="1"/>
              <a:t>sqlservr</a:t>
            </a:r>
            <a:endParaRPr lang="en-US" sz="1200" b="1" dirty="0"/>
          </a:p>
          <a:p>
            <a:endParaRPr lang="en-US" sz="1200" b="1" dirty="0"/>
          </a:p>
          <a:p>
            <a:r>
              <a:rPr lang="en-US" sz="1200" b="1" dirty="0"/>
              <a:t>Performance object: Process </a:t>
            </a:r>
          </a:p>
          <a:p>
            <a:r>
              <a:rPr lang="en-US" sz="1200" b="1" dirty="0"/>
              <a:t>Counter: Working Set </a:t>
            </a:r>
          </a:p>
          <a:p>
            <a:r>
              <a:rPr lang="en-US" sz="1200" b="1" dirty="0"/>
              <a:t>Instance: </a:t>
            </a:r>
            <a:r>
              <a:rPr lang="en-US" sz="1200" b="1" dirty="0" err="1"/>
              <a:t>sqlservr</a:t>
            </a:r>
            <a:endParaRPr lang="en-US" sz="1200" b="1" dirty="0"/>
          </a:p>
          <a:p>
            <a:endParaRPr lang="en-US" sz="1200" b="1" dirty="0"/>
          </a:p>
          <a:p>
            <a:endParaRPr lang="en-US" sz="1200" b="1" dirty="0"/>
          </a:p>
          <a:p>
            <a:r>
              <a:rPr lang="en-US" sz="1200" b="1" dirty="0"/>
              <a:t>you can view the </a:t>
            </a:r>
            <a:r>
              <a:rPr lang="en-US" sz="1200" b="1" dirty="0" err="1" smtClean="0"/>
              <a:t>Bpool</a:t>
            </a:r>
            <a:r>
              <a:rPr lang="en-US" sz="1200" b="1" dirty="0" smtClean="0"/>
              <a:t> </a:t>
            </a:r>
            <a:r>
              <a:rPr lang="en-US" sz="1200" b="1" dirty="0"/>
              <a:t>usage from </a:t>
            </a:r>
          </a:p>
          <a:p>
            <a:r>
              <a:rPr lang="en-US" sz="1200" b="1" dirty="0"/>
              <a:t>Performance object: SQL </a:t>
            </a:r>
            <a:r>
              <a:rPr lang="en-US" sz="1200" b="1" dirty="0" err="1"/>
              <a:t>Server:Memory</a:t>
            </a:r>
            <a:r>
              <a:rPr lang="en-US" sz="1200" b="1" dirty="0"/>
              <a:t> Manager </a:t>
            </a:r>
          </a:p>
          <a:p>
            <a:r>
              <a:rPr lang="en-US" sz="1200" b="1" dirty="0"/>
              <a:t>Counter: Total Server Memory(KB). </a:t>
            </a:r>
          </a:p>
          <a:p>
            <a:endParaRPr lang="en-US" sz="1200" b="1" dirty="0" smtClean="0"/>
          </a:p>
          <a:p>
            <a:r>
              <a:rPr lang="en-US" sz="1200" b="1" dirty="0"/>
              <a:t>You can use LPIM  which protect </a:t>
            </a:r>
            <a:r>
              <a:rPr lang="en-US" sz="1200" b="1" dirty="0" err="1"/>
              <a:t>Bpool</a:t>
            </a:r>
            <a:r>
              <a:rPr lang="en-US" sz="1200" b="1" dirty="0"/>
              <a:t> from  paging after you have identified the cause. </a:t>
            </a:r>
          </a:p>
          <a:p>
            <a:endParaRPr lang="en-US" sz="1200" b="1" dirty="0" smtClean="0"/>
          </a:p>
          <a:p>
            <a:endParaRPr lang="en-US" sz="1200" b="1" dirty="0"/>
          </a:p>
          <a:p>
            <a:r>
              <a:rPr lang="en-US" sz="1200" b="1" dirty="0"/>
              <a:t>SQL Server memory usage can also be viewed from </a:t>
            </a:r>
            <a:r>
              <a:rPr lang="en-US" sz="1200" b="1" dirty="0" err="1" smtClean="0"/>
              <a:t>sys.dm_os_process_memory</a:t>
            </a:r>
            <a:endParaRPr lang="en-US" sz="1200" b="1" dirty="0" smtClean="0"/>
          </a:p>
          <a:p>
            <a:endParaRPr lang="en-US" sz="1200" b="1" dirty="0" smtClean="0"/>
          </a:p>
          <a:p>
            <a:endParaRPr lang="en-US" sz="1200" b="1" dirty="0" smtClean="0"/>
          </a:p>
          <a:p>
            <a:endParaRPr lang="en-US" sz="1200" b="1" dirty="0" smtClean="0"/>
          </a:p>
          <a:p>
            <a:r>
              <a:rPr lang="en-US" sz="1200" b="1" dirty="0" smtClean="0"/>
              <a:t>Reference : </a:t>
            </a:r>
            <a:r>
              <a:rPr lang="en-US" sz="1200" b="1" dirty="0" smtClean="0">
                <a:hlinkClick r:id="rId3"/>
              </a:rPr>
              <a:t>http://mssqlwiki.com/2012/06/27/a-significant-part-of-sql-server-process-memory-has-been-paged-out/</a:t>
            </a:r>
            <a:endParaRPr lang="en-US" sz="1200" b="1" dirty="0" smtClean="0"/>
          </a:p>
          <a:p>
            <a:endParaRPr lang="en-US" sz="1200" b="1" dirty="0"/>
          </a:p>
          <a:p>
            <a:endParaRPr lang="en-US" sz="1200" b="1" dirty="0" smtClean="0"/>
          </a:p>
          <a:p>
            <a:endParaRPr lang="en-US" sz="1200" b="1" dirty="0"/>
          </a:p>
          <a:p>
            <a:endParaRPr lang="en-US" sz="1200" b="1" dirty="0" smtClean="0"/>
          </a:p>
          <a:p>
            <a:endParaRPr lang="en-US" sz="1200" b="1" dirty="0" smtClean="0"/>
          </a:p>
          <a:p>
            <a:endParaRPr lang="en-US" sz="1200" b="1" dirty="0"/>
          </a:p>
          <a:p>
            <a:endParaRPr lang="en-US" sz="1200" b="1" dirty="0" smtClean="0"/>
          </a:p>
          <a:p>
            <a:endParaRPr lang="en-US" sz="1200" b="1" dirty="0" smtClean="0"/>
          </a:p>
          <a:p>
            <a:endParaRPr lang="en-US" sz="1200" dirty="0" smtClean="0"/>
          </a:p>
          <a:p>
            <a:endParaRPr lang="en-US" sz="1200" b="1" dirty="0" smtClean="0"/>
          </a:p>
          <a:p>
            <a:endParaRPr lang="en-US" sz="1200" b="1" dirty="0"/>
          </a:p>
          <a:p>
            <a:endParaRPr lang="en-US" sz="1200" b="1" dirty="0" smtClean="0"/>
          </a:p>
          <a:p>
            <a:endParaRPr lang="en-US" sz="1200" b="1" dirty="0"/>
          </a:p>
          <a:p>
            <a:endParaRPr lang="en-US" sz="1200" dirty="0"/>
          </a:p>
        </p:txBody>
      </p:sp>
    </p:spTree>
    <p:extLst>
      <p:ext uri="{BB962C8B-B14F-4D97-AF65-F5344CB8AC3E}">
        <p14:creationId xmlns:p14="http://schemas.microsoft.com/office/powerpoint/2010/main" val="126481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914400"/>
            <a:ext cx="7315200" cy="3139321"/>
          </a:xfrm>
          <a:prstGeom prst="rect">
            <a:avLst/>
          </a:prstGeom>
          <a:noFill/>
        </p:spPr>
        <p:txBody>
          <a:bodyPr wrap="square" rtlCol="0">
            <a:spAutoFit/>
          </a:bodyPr>
          <a:lstStyle/>
          <a:p>
            <a:r>
              <a:rPr lang="en-US" b="1" dirty="0" smtClean="0"/>
              <a:t>           SQL Server is smart and responds to memory pressure</a:t>
            </a:r>
          </a:p>
          <a:p>
            <a:endParaRPr lang="en-US" dirty="0" smtClean="0"/>
          </a:p>
          <a:p>
            <a:endParaRPr lang="en-US" dirty="0" smtClean="0"/>
          </a:p>
          <a:p>
            <a:endParaRPr lang="en-US" dirty="0" smtClean="0"/>
          </a:p>
          <a:p>
            <a:endParaRPr lang="en-US" dirty="0" smtClean="0"/>
          </a:p>
          <a:p>
            <a:endParaRPr lang="en-US" dirty="0" smtClean="0"/>
          </a:p>
          <a:p>
            <a:endParaRPr lang="en-US" dirty="0"/>
          </a:p>
          <a:p>
            <a:endParaRPr lang="en-US" dirty="0" smtClean="0"/>
          </a:p>
          <a:p>
            <a:endParaRPr lang="en-US" dirty="0"/>
          </a:p>
          <a:p>
            <a:r>
              <a:rPr lang="en-US" b="1" dirty="0" smtClean="0"/>
              <a:t>			Demo </a:t>
            </a:r>
          </a:p>
          <a:p>
            <a:endParaRPr lang="en-US" dirty="0"/>
          </a:p>
        </p:txBody>
      </p:sp>
      <p:sp>
        <p:nvSpPr>
          <p:cNvPr id="3" name="TextBox 2"/>
          <p:cNvSpPr txBox="1"/>
          <p:nvPr/>
        </p:nvSpPr>
        <p:spPr>
          <a:xfrm>
            <a:off x="1219200" y="5334000"/>
            <a:ext cx="6825908" cy="646331"/>
          </a:xfrm>
          <a:prstGeom prst="rect">
            <a:avLst/>
          </a:prstGeom>
          <a:noFill/>
        </p:spPr>
        <p:txBody>
          <a:bodyPr wrap="none" rtlCol="0">
            <a:spAutoFit/>
          </a:bodyPr>
          <a:lstStyle/>
          <a:p>
            <a:r>
              <a:rPr lang="en-US" dirty="0"/>
              <a:t>Reference: </a:t>
            </a:r>
            <a:r>
              <a:rPr lang="en-US" dirty="0">
                <a:hlinkClick r:id="rId3"/>
              </a:rPr>
              <a:t>http://mssqlwiki.com/2010/12/02/creatememoryresourcenotification</a:t>
            </a:r>
            <a:r>
              <a:rPr lang="en-US" dirty="0" smtClean="0">
                <a:hlinkClick r:id="rId3"/>
              </a:rPr>
              <a:t>/</a:t>
            </a:r>
            <a:endParaRPr lang="en-US" dirty="0" smtClean="0"/>
          </a:p>
          <a:p>
            <a:endParaRPr lang="en-US" dirty="0"/>
          </a:p>
        </p:txBody>
      </p:sp>
    </p:spTree>
    <p:extLst>
      <p:ext uri="{BB962C8B-B14F-4D97-AF65-F5344CB8AC3E}">
        <p14:creationId xmlns:p14="http://schemas.microsoft.com/office/powerpoint/2010/main" val="2278211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9731" y="1143000"/>
            <a:ext cx="1149674" cy="369332"/>
          </a:xfrm>
          <a:prstGeom prst="rect">
            <a:avLst/>
          </a:prstGeom>
          <a:noFill/>
        </p:spPr>
        <p:txBody>
          <a:bodyPr wrap="none" rtlCol="0">
            <a:spAutoFit/>
          </a:bodyPr>
          <a:lstStyle/>
          <a:p>
            <a:r>
              <a:rPr lang="en-US" dirty="0" smtClean="0"/>
              <a:t>Questions?</a:t>
            </a:r>
            <a:endParaRPr lang="en-US" dirty="0"/>
          </a:p>
        </p:txBody>
      </p:sp>
    </p:spTree>
    <p:extLst>
      <p:ext uri="{BB962C8B-B14F-4D97-AF65-F5344CB8AC3E}">
        <p14:creationId xmlns:p14="http://schemas.microsoft.com/office/powerpoint/2010/main" val="41784999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947057" y="385413"/>
            <a:ext cx="6520544" cy="3815444"/>
          </a:xfrm>
          <a:prstGeom prst="rect">
            <a:avLst/>
          </a:prstGeom>
        </p:spPr>
        <p:txBody>
          <a:bodyPr/>
          <a:lstStyle>
            <a:lvl1pPr marL="228600" indent="-228600" algn="l" rtl="0" eaLnBrk="1" fontAlgn="base" hangingPunct="1">
              <a:lnSpc>
                <a:spcPct val="90000"/>
              </a:lnSpc>
              <a:spcBef>
                <a:spcPct val="40000"/>
              </a:spcBef>
              <a:spcAft>
                <a:spcPct val="0"/>
              </a:spcAft>
              <a:buClr>
                <a:srgbClr val="8DACD0"/>
              </a:buClr>
              <a:buSzPct val="70000"/>
              <a:buFont typeface="Wingdings" pitchFamily="2" charset="2"/>
              <a:buBlip>
                <a:blip r:embed="rId2"/>
              </a:buBlip>
              <a:defRPr sz="2400" b="1">
                <a:solidFill>
                  <a:schemeClr val="tx1"/>
                </a:solidFill>
                <a:latin typeface="+mn-lt"/>
                <a:ea typeface="+mn-ea"/>
                <a:cs typeface="+mn-cs"/>
              </a:defRPr>
            </a:lvl1pPr>
            <a:lvl2pPr marL="631825" indent="-174625" algn="l" rtl="0" eaLnBrk="1" fontAlgn="base" hangingPunct="1">
              <a:lnSpc>
                <a:spcPct val="90000"/>
              </a:lnSpc>
              <a:spcBef>
                <a:spcPct val="40000"/>
              </a:spcBef>
              <a:spcAft>
                <a:spcPct val="0"/>
              </a:spcAft>
              <a:buClr>
                <a:srgbClr val="8DACD0"/>
              </a:buClr>
              <a:buFont typeface="Wingdings" pitchFamily="2" charset="2"/>
              <a:buChar char=""/>
              <a:defRPr sz="2400">
                <a:solidFill>
                  <a:schemeClr val="tx1"/>
                </a:solidFill>
                <a:latin typeface="+mn-lt"/>
              </a:defRPr>
            </a:lvl2pPr>
            <a:lvl3pPr marL="860425" indent="-6350" algn="l" rtl="0" eaLnBrk="1" fontAlgn="base" hangingPunct="1">
              <a:lnSpc>
                <a:spcPct val="90000"/>
              </a:lnSpc>
              <a:spcBef>
                <a:spcPct val="40000"/>
              </a:spcBef>
              <a:spcAft>
                <a:spcPct val="0"/>
              </a:spcAft>
              <a:defRPr sz="2000">
                <a:solidFill>
                  <a:schemeClr val="tx1"/>
                </a:solidFill>
                <a:latin typeface="+mn-lt"/>
              </a:defRPr>
            </a:lvl3pPr>
            <a:lvl4pPr marL="1089025" algn="l" rtl="0" eaLnBrk="1" fontAlgn="base" hangingPunct="1">
              <a:lnSpc>
                <a:spcPct val="90000"/>
              </a:lnSpc>
              <a:spcBef>
                <a:spcPct val="40000"/>
              </a:spcBef>
              <a:spcAft>
                <a:spcPct val="0"/>
              </a:spcAft>
              <a:defRPr sz="2000">
                <a:solidFill>
                  <a:schemeClr val="tx1"/>
                </a:solidFill>
                <a:latin typeface="+mn-lt"/>
              </a:defRPr>
            </a:lvl4pPr>
            <a:lvl5pPr marL="1312863" indent="-1588" algn="l" rtl="0" eaLnBrk="1" fontAlgn="base" hangingPunct="1">
              <a:lnSpc>
                <a:spcPct val="90000"/>
              </a:lnSpc>
              <a:spcBef>
                <a:spcPct val="40000"/>
              </a:spcBef>
              <a:spcAft>
                <a:spcPct val="0"/>
              </a:spcAft>
              <a:defRPr sz="2000">
                <a:solidFill>
                  <a:schemeClr val="tx1"/>
                </a:solidFill>
                <a:latin typeface="+mn-lt"/>
              </a:defRPr>
            </a:lvl5pPr>
            <a:lvl6pPr marL="1770063" indent="-1588" algn="l" rtl="0" eaLnBrk="1" fontAlgn="base" hangingPunct="1">
              <a:lnSpc>
                <a:spcPct val="90000"/>
              </a:lnSpc>
              <a:spcBef>
                <a:spcPct val="40000"/>
              </a:spcBef>
              <a:spcAft>
                <a:spcPct val="0"/>
              </a:spcAft>
              <a:defRPr sz="2000">
                <a:solidFill>
                  <a:schemeClr val="tx1"/>
                </a:solidFill>
                <a:latin typeface="+mn-lt"/>
              </a:defRPr>
            </a:lvl6pPr>
            <a:lvl7pPr marL="2227263" indent="-1588" algn="l" rtl="0" eaLnBrk="1" fontAlgn="base" hangingPunct="1">
              <a:lnSpc>
                <a:spcPct val="90000"/>
              </a:lnSpc>
              <a:spcBef>
                <a:spcPct val="40000"/>
              </a:spcBef>
              <a:spcAft>
                <a:spcPct val="0"/>
              </a:spcAft>
              <a:defRPr sz="2000">
                <a:solidFill>
                  <a:schemeClr val="tx1"/>
                </a:solidFill>
                <a:latin typeface="+mn-lt"/>
              </a:defRPr>
            </a:lvl7pPr>
            <a:lvl8pPr marL="2684463" indent="-1588" algn="l" rtl="0" eaLnBrk="1" fontAlgn="base" hangingPunct="1">
              <a:lnSpc>
                <a:spcPct val="90000"/>
              </a:lnSpc>
              <a:spcBef>
                <a:spcPct val="40000"/>
              </a:spcBef>
              <a:spcAft>
                <a:spcPct val="0"/>
              </a:spcAft>
              <a:defRPr sz="2000">
                <a:solidFill>
                  <a:schemeClr val="tx1"/>
                </a:solidFill>
                <a:latin typeface="+mn-lt"/>
              </a:defRPr>
            </a:lvl8pPr>
            <a:lvl9pPr marL="3141663" indent="-1588" algn="l" rtl="0" eaLnBrk="1" fontAlgn="base" hangingPunct="1">
              <a:lnSpc>
                <a:spcPct val="90000"/>
              </a:lnSpc>
              <a:spcBef>
                <a:spcPct val="40000"/>
              </a:spcBef>
              <a:spcAft>
                <a:spcPct val="0"/>
              </a:spcAft>
              <a:defRPr sz="2000">
                <a:solidFill>
                  <a:schemeClr val="tx1"/>
                </a:solidFill>
                <a:latin typeface="+mn-lt"/>
              </a:defRPr>
            </a:lvl9pPr>
          </a:lstStyle>
          <a:p>
            <a:r>
              <a:rPr lang="en-US" sz="2600" dirty="0" smtClean="0">
                <a:hlinkClick r:id="rId3"/>
              </a:rPr>
              <a:t>www.FaceBook.com/SQLServerGeeks</a:t>
            </a:r>
            <a:endParaRPr lang="en-US" sz="2600" dirty="0" smtClean="0"/>
          </a:p>
          <a:p>
            <a:r>
              <a:rPr lang="en-US" sz="2600" dirty="0" smtClean="0"/>
              <a:t>Be a member – </a:t>
            </a:r>
            <a:r>
              <a:rPr lang="en-US" sz="2600" dirty="0" smtClean="0">
                <a:hlinkClick r:id="rId4"/>
              </a:rPr>
              <a:t>www.SQLServerGeeks.com</a:t>
            </a:r>
            <a:endParaRPr lang="en-US" sz="2800" dirty="0" smtClean="0"/>
          </a:p>
          <a:p>
            <a:r>
              <a:rPr lang="en-US" sz="2800" dirty="0" smtClean="0"/>
              <a:t>@</a:t>
            </a:r>
            <a:r>
              <a:rPr lang="en-US" sz="2800" dirty="0" err="1" smtClean="0"/>
              <a:t>SQLServerGeeks</a:t>
            </a:r>
            <a:endParaRPr lang="en-US" sz="2800" dirty="0" smtClean="0"/>
          </a:p>
          <a:p>
            <a:r>
              <a:rPr lang="en-US" sz="2800" dirty="0" smtClean="0"/>
              <a:t>Talk about your experience</a:t>
            </a:r>
          </a:p>
          <a:p>
            <a:pPr lvl="1"/>
            <a:r>
              <a:rPr lang="en-US" sz="2600" dirty="0" smtClean="0"/>
              <a:t>Post photos</a:t>
            </a:r>
          </a:p>
          <a:p>
            <a:pPr lvl="1"/>
            <a:r>
              <a:rPr lang="en-US" sz="2600" dirty="0" smtClean="0"/>
              <a:t>Blog, Tweet (#</a:t>
            </a:r>
            <a:r>
              <a:rPr lang="en-US" sz="2600" dirty="0" err="1" smtClean="0"/>
              <a:t>SQLServerGeeks</a:t>
            </a:r>
            <a:r>
              <a:rPr lang="en-US" sz="2600" dirty="0" smtClean="0"/>
              <a:t>)</a:t>
            </a:r>
          </a:p>
          <a:p>
            <a:pPr lvl="1"/>
            <a:r>
              <a:rPr lang="en-US" sz="2600" dirty="0" smtClean="0"/>
              <a:t>Post your experience on Forums</a:t>
            </a:r>
          </a:p>
          <a:p>
            <a:r>
              <a:rPr lang="en-US" sz="2600" dirty="0" smtClean="0"/>
              <a:t>Why do all this?</a:t>
            </a:r>
          </a:p>
          <a:p>
            <a:pPr lvl="1"/>
            <a:r>
              <a:rPr lang="en-US" sz="2600" dirty="0" smtClean="0"/>
              <a:t>“We want to make the community bigger &amp; larger and we need your support”</a:t>
            </a:r>
          </a:p>
        </p:txBody>
      </p:sp>
    </p:spTree>
    <p:extLst>
      <p:ext uri="{BB962C8B-B14F-4D97-AF65-F5344CB8AC3E}">
        <p14:creationId xmlns:p14="http://schemas.microsoft.com/office/powerpoint/2010/main" val="3952483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68737"/>
            <a:ext cx="4572000" cy="2800767"/>
          </a:xfrm>
          <a:prstGeom prst="rect">
            <a:avLst/>
          </a:prstGeom>
        </p:spPr>
        <p:txBody>
          <a:bodyPr>
            <a:spAutoFit/>
          </a:bodyPr>
          <a:lstStyle/>
          <a:p>
            <a:pPr algn="ctr" eaLnBrk="0" hangingPunct="0">
              <a:lnSpc>
                <a:spcPct val="110000"/>
              </a:lnSpc>
            </a:pPr>
            <a:r>
              <a:rPr lang="en-US" sz="2400" dirty="0"/>
              <a:t>Thank you </a:t>
            </a:r>
            <a:r>
              <a:rPr lang="en-US" sz="2400" dirty="0" smtClean="0">
                <a:sym typeface="Wingdings" pitchFamily="2" charset="2"/>
              </a:rPr>
              <a:t></a:t>
            </a:r>
          </a:p>
          <a:p>
            <a:pPr algn="ctr" eaLnBrk="0" hangingPunct="0">
              <a:lnSpc>
                <a:spcPct val="110000"/>
              </a:lnSpc>
            </a:pPr>
            <a:r>
              <a:rPr lang="en-US" dirty="0" smtClean="0">
                <a:sym typeface="Wingdings" pitchFamily="2" charset="2"/>
              </a:rPr>
              <a:t>Have a question?</a:t>
            </a:r>
          </a:p>
          <a:p>
            <a:pPr algn="ctr" eaLnBrk="0" hangingPunct="0">
              <a:lnSpc>
                <a:spcPct val="110000"/>
              </a:lnSpc>
            </a:pPr>
            <a:r>
              <a:rPr lang="en-US" dirty="0" smtClean="0">
                <a:sym typeface="Wingdings" pitchFamily="2" charset="2"/>
              </a:rPr>
              <a:t> email to</a:t>
            </a:r>
          </a:p>
          <a:p>
            <a:pPr algn="ctr" eaLnBrk="0" hangingPunct="0">
              <a:lnSpc>
                <a:spcPct val="110000"/>
              </a:lnSpc>
            </a:pPr>
            <a:r>
              <a:rPr lang="en-US" sz="1600" dirty="0" smtClean="0">
                <a:sym typeface="Wingdings" pitchFamily="2" charset="2"/>
                <a:hlinkClick r:id="rId2"/>
              </a:rPr>
              <a:t>karthick@mssqlwiki.com</a:t>
            </a:r>
            <a:endParaRPr lang="en-US" sz="1600" dirty="0" smtClean="0">
              <a:sym typeface="Wingdings" pitchFamily="2" charset="2"/>
            </a:endParaRPr>
          </a:p>
          <a:p>
            <a:pPr algn="ctr" eaLnBrk="0" hangingPunct="0">
              <a:lnSpc>
                <a:spcPct val="110000"/>
              </a:lnSpc>
            </a:pPr>
            <a:r>
              <a:rPr lang="en-US" sz="1600" dirty="0" smtClean="0">
                <a:sym typeface="Wingdings" pitchFamily="2" charset="2"/>
              </a:rPr>
              <a:t>Or </a:t>
            </a:r>
          </a:p>
          <a:p>
            <a:pPr algn="ctr" eaLnBrk="0" hangingPunct="0">
              <a:lnSpc>
                <a:spcPct val="110000"/>
              </a:lnSpc>
            </a:pPr>
            <a:r>
              <a:rPr lang="en-US" sz="1600" dirty="0" smtClean="0">
                <a:sym typeface="Wingdings" pitchFamily="2" charset="2"/>
              </a:rPr>
              <a:t>Post in </a:t>
            </a:r>
          </a:p>
          <a:p>
            <a:pPr algn="ctr" eaLnBrk="0" hangingPunct="0">
              <a:lnSpc>
                <a:spcPct val="110000"/>
              </a:lnSpc>
            </a:pPr>
            <a:r>
              <a:rPr lang="en-US" sz="1600" dirty="0">
                <a:hlinkClick r:id="rId3"/>
              </a:rPr>
              <a:t>www.FaceBook.com/SQLServerGeeks</a:t>
            </a:r>
            <a:endParaRPr lang="en-US" sz="1600" dirty="0"/>
          </a:p>
          <a:p>
            <a:pPr algn="ctr" eaLnBrk="0" hangingPunct="0">
              <a:lnSpc>
                <a:spcPct val="110000"/>
              </a:lnSpc>
            </a:pPr>
            <a:r>
              <a:rPr lang="en-US" dirty="0" smtClean="0">
                <a:sym typeface="Wingdings" pitchFamily="2" charset="2"/>
              </a:rPr>
              <a:t>for </a:t>
            </a:r>
            <a:r>
              <a:rPr lang="en-US" dirty="0">
                <a:sym typeface="Wingdings" pitchFamily="2" charset="2"/>
              </a:rPr>
              <a:t>suggestions, please email </a:t>
            </a:r>
            <a:r>
              <a:rPr lang="en-US" dirty="0" smtClean="0">
                <a:sym typeface="Wingdings" pitchFamily="2" charset="2"/>
              </a:rPr>
              <a:t>to </a:t>
            </a:r>
            <a:r>
              <a:rPr lang="en-US" dirty="0">
                <a:sym typeface="Wingdings" pitchFamily="2" charset="2"/>
                <a:hlinkClick r:id="rId4"/>
              </a:rPr>
              <a:t>admin@SQLServerGeeks.com</a:t>
            </a:r>
            <a:endParaRPr lang="en-US" dirty="0">
              <a:sym typeface="Wingdings" pitchFamily="2" charset="2"/>
            </a:endParaRPr>
          </a:p>
        </p:txBody>
      </p:sp>
    </p:spTree>
    <p:extLst>
      <p:ext uri="{BB962C8B-B14F-4D97-AF65-F5344CB8AC3E}">
        <p14:creationId xmlns:p14="http://schemas.microsoft.com/office/powerpoint/2010/main" val="240836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838200"/>
          </a:xfrm>
        </p:spPr>
        <p:txBody>
          <a:bodyPr>
            <a:normAutofit fontScale="90000"/>
          </a:bodyPr>
          <a:lstStyle/>
          <a:p>
            <a:r>
              <a:rPr lang="en-US" sz="3100" dirty="0" smtClean="0"/>
              <a:t>What will you get out of this session?</a:t>
            </a:r>
            <a:r>
              <a:rPr lang="en-US" dirty="0" smtClean="0"/>
              <a:t/>
            </a:r>
            <a:br>
              <a:rPr lang="en-US" dirty="0" smtClean="0"/>
            </a:br>
            <a:endParaRPr lang="en-US" dirty="0"/>
          </a:p>
        </p:txBody>
      </p:sp>
      <p:sp>
        <p:nvSpPr>
          <p:cNvPr id="3" name="Subtitle 2"/>
          <p:cNvSpPr>
            <a:spLocks noGrp="1"/>
          </p:cNvSpPr>
          <p:nvPr>
            <p:ph type="subTitle" sz="quarter" idx="1"/>
          </p:nvPr>
        </p:nvSpPr>
        <p:spPr>
          <a:xfrm>
            <a:off x="1371600" y="1371600"/>
            <a:ext cx="6400800" cy="4267200"/>
          </a:xfrm>
        </p:spPr>
        <p:txBody>
          <a:bodyPr>
            <a:normAutofit lnSpcReduction="10000"/>
          </a:bodyPr>
          <a:lstStyle/>
          <a:p>
            <a:pPr marL="457200" indent="-457200" algn="l">
              <a:buFont typeface="Arial" pitchFamily="34" charset="0"/>
              <a:buChar char="•"/>
            </a:pPr>
            <a:r>
              <a:rPr lang="en-US" b="1" dirty="0" smtClean="0">
                <a:solidFill>
                  <a:schemeClr val="tx1"/>
                </a:solidFill>
              </a:rPr>
              <a:t>What is VAS.</a:t>
            </a:r>
          </a:p>
          <a:p>
            <a:pPr marL="457200" indent="-457200" algn="l">
              <a:buFont typeface="Arial" pitchFamily="34" charset="0"/>
              <a:buChar char="•"/>
            </a:pPr>
            <a:r>
              <a:rPr lang="en-US" b="1" dirty="0" smtClean="0">
                <a:solidFill>
                  <a:schemeClr val="tx1"/>
                </a:solidFill>
              </a:rPr>
              <a:t>What is B-pool.</a:t>
            </a:r>
          </a:p>
          <a:p>
            <a:pPr marL="457200" indent="-457200" algn="l">
              <a:buFont typeface="Arial" pitchFamily="34" charset="0"/>
              <a:buChar char="•"/>
            </a:pPr>
            <a:r>
              <a:rPr lang="en-US" b="1" dirty="0" smtClean="0">
                <a:solidFill>
                  <a:schemeClr val="tx1"/>
                </a:solidFill>
              </a:rPr>
              <a:t>What is MTL.</a:t>
            </a:r>
          </a:p>
          <a:p>
            <a:pPr marL="457200" indent="-457200" algn="l">
              <a:buFont typeface="Arial" pitchFamily="34" charset="0"/>
              <a:buChar char="•"/>
            </a:pPr>
            <a:r>
              <a:rPr lang="en-US" b="1" dirty="0" smtClean="0">
                <a:solidFill>
                  <a:schemeClr val="tx1"/>
                </a:solidFill>
              </a:rPr>
              <a:t>What is PAE/USERVA.</a:t>
            </a:r>
          </a:p>
          <a:p>
            <a:pPr marL="457200" indent="-457200" algn="l">
              <a:buFont typeface="Arial" pitchFamily="34" charset="0"/>
              <a:buChar char="•"/>
            </a:pPr>
            <a:r>
              <a:rPr lang="en-US" b="1" dirty="0" smtClean="0">
                <a:solidFill>
                  <a:schemeClr val="tx1"/>
                </a:solidFill>
              </a:rPr>
              <a:t>What is AWE.</a:t>
            </a:r>
          </a:p>
          <a:p>
            <a:pPr marL="457200" indent="-457200" algn="l">
              <a:buFont typeface="Arial" pitchFamily="34" charset="0"/>
              <a:buChar char="•"/>
            </a:pPr>
            <a:r>
              <a:rPr lang="en-US" b="1" dirty="0" smtClean="0">
                <a:solidFill>
                  <a:schemeClr val="tx1"/>
                </a:solidFill>
              </a:rPr>
              <a:t>What is Lock pages in memory.</a:t>
            </a:r>
          </a:p>
          <a:p>
            <a:pPr marL="457200" indent="-457200" algn="l">
              <a:buFont typeface="Arial" pitchFamily="34" charset="0"/>
              <a:buChar char="•"/>
            </a:pPr>
            <a:r>
              <a:rPr lang="en-US" b="1" dirty="0" smtClean="0">
                <a:solidFill>
                  <a:schemeClr val="tx1"/>
                </a:solidFill>
              </a:rPr>
              <a:t>Memory DMV’s.</a:t>
            </a:r>
          </a:p>
          <a:p>
            <a:pPr marL="457200" indent="-457200" algn="l">
              <a:buFont typeface="Arial" pitchFamily="34" charset="0"/>
              <a:buChar char="•"/>
            </a:pPr>
            <a:r>
              <a:rPr lang="en-US" b="1" dirty="0" smtClean="0">
                <a:solidFill>
                  <a:schemeClr val="tx1"/>
                </a:solidFill>
              </a:rPr>
              <a:t>How SQL Server responds to memory pressure.</a:t>
            </a:r>
          </a:p>
          <a:p>
            <a:pPr marL="457200" indent="-457200" algn="l">
              <a:buFont typeface="Arial" pitchFamily="34" charset="0"/>
              <a:buChar char="•"/>
            </a:pPr>
            <a:r>
              <a:rPr lang="en-US" b="1" dirty="0" smtClean="0">
                <a:solidFill>
                  <a:schemeClr val="tx1"/>
                </a:solidFill>
              </a:rPr>
              <a:t>How to debug SQL Server memory errors  and lot of internals.</a:t>
            </a:r>
          </a:p>
          <a:p>
            <a:endParaRPr lang="en-US" b="1" dirty="0">
              <a:solidFill>
                <a:schemeClr val="tx1"/>
              </a:solidFill>
            </a:endParaRPr>
          </a:p>
        </p:txBody>
      </p:sp>
    </p:spTree>
    <p:extLst>
      <p:ext uri="{BB962C8B-B14F-4D97-AF65-F5344CB8AC3E}">
        <p14:creationId xmlns:p14="http://schemas.microsoft.com/office/powerpoint/2010/main" val="652265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025944" y="228600"/>
            <a:ext cx="11149013" cy="74789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Virtual Address Space</a:t>
            </a:r>
            <a:endParaRPr lang="en-GB" dirty="0"/>
          </a:p>
        </p:txBody>
      </p:sp>
      <p:sp>
        <p:nvSpPr>
          <p:cNvPr id="4" name="Rectangle 3"/>
          <p:cNvSpPr/>
          <p:nvPr/>
        </p:nvSpPr>
        <p:spPr bwMode="auto">
          <a:xfrm>
            <a:off x="882085" y="1961865"/>
            <a:ext cx="1514170" cy="875107"/>
          </a:xfrm>
          <a:prstGeom prst="rect">
            <a:avLst/>
          </a:prstGeom>
          <a:solidFill>
            <a:srgbClr val="00B29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r>
              <a:rPr lang="en-GB" sz="16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64 GB</a:t>
            </a:r>
            <a:endParaRPr lang="en-US" sz="16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5" name="Rectangle 4"/>
          <p:cNvSpPr/>
          <p:nvPr/>
        </p:nvSpPr>
        <p:spPr bwMode="auto">
          <a:xfrm>
            <a:off x="882085" y="3321170"/>
            <a:ext cx="1515081" cy="2811241"/>
          </a:xfrm>
          <a:prstGeom prst="rect">
            <a:avLst/>
          </a:prstGeom>
          <a:solidFill>
            <a:srgbClr val="D2D2D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endParaRPr lang="en-US" sz="2800" spc="-70" dirty="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6" name="Rectangle 5"/>
          <p:cNvSpPr/>
          <p:nvPr/>
        </p:nvSpPr>
        <p:spPr bwMode="auto">
          <a:xfrm>
            <a:off x="7325979" y="1961865"/>
            <a:ext cx="1515081" cy="4167673"/>
          </a:xfrm>
          <a:prstGeom prst="rect">
            <a:avLst/>
          </a:prstGeom>
          <a:solidFill>
            <a:srgbClr val="D2D2D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endParaRPr lang="en-US" sz="1200" spc="-70" dirty="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7" name="TextBox 6"/>
          <p:cNvSpPr txBox="1"/>
          <p:nvPr/>
        </p:nvSpPr>
        <p:spPr>
          <a:xfrm>
            <a:off x="1261647" y="1337094"/>
            <a:ext cx="1515081" cy="276999"/>
          </a:xfrm>
          <a:prstGeom prst="rect">
            <a:avLst/>
          </a:prstGeom>
          <a:noFill/>
        </p:spPr>
        <p:txBody>
          <a:bodyPr wrap="square" lIns="0" tIns="0" rIns="0" bIns="0" rtlCol="0">
            <a:spAutoFit/>
          </a:bodyPr>
          <a:lstStyle/>
          <a:p>
            <a:pPr>
              <a:lnSpc>
                <a:spcPct val="90000"/>
              </a:lnSpc>
            </a:pPr>
            <a:r>
              <a:rPr lang="en-GB" sz="2000" dirty="0" smtClean="0">
                <a:gradFill>
                  <a:gsLst>
                    <a:gs pos="2917">
                      <a:schemeClr val="tx1"/>
                    </a:gs>
                    <a:gs pos="30000">
                      <a:schemeClr val="tx1"/>
                    </a:gs>
                  </a:gsLst>
                  <a:lin ang="5400000" scaled="0"/>
                </a:gradFill>
              </a:rPr>
              <a:t>32-Bit</a:t>
            </a:r>
          </a:p>
        </p:txBody>
      </p:sp>
      <p:sp>
        <p:nvSpPr>
          <p:cNvPr id="8" name="TextBox 7"/>
          <p:cNvSpPr txBox="1"/>
          <p:nvPr/>
        </p:nvSpPr>
        <p:spPr>
          <a:xfrm>
            <a:off x="111167" y="3321170"/>
            <a:ext cx="1064217" cy="276999"/>
          </a:xfrm>
          <a:prstGeom prst="rect">
            <a:avLst/>
          </a:prstGeom>
          <a:noFill/>
        </p:spPr>
        <p:txBody>
          <a:bodyPr wrap="square" lIns="0" tIns="0" rIns="0" bIns="0" rtlCol="0">
            <a:spAutoFit/>
          </a:bodyPr>
          <a:lstStyle/>
          <a:p>
            <a:pPr>
              <a:lnSpc>
                <a:spcPct val="90000"/>
              </a:lnSpc>
            </a:pPr>
            <a:r>
              <a:rPr lang="en-GB" sz="2000" dirty="0" smtClean="0">
                <a:gradFill>
                  <a:gsLst>
                    <a:gs pos="2917">
                      <a:schemeClr val="tx1"/>
                    </a:gs>
                    <a:gs pos="30000">
                      <a:schemeClr val="tx1"/>
                    </a:gs>
                  </a:gsLst>
                  <a:lin ang="5400000" scaled="0"/>
                </a:gradFill>
              </a:rPr>
              <a:t>4 GB</a:t>
            </a:r>
            <a:endParaRPr lang="en-US" sz="2000" dirty="0" smtClean="0">
              <a:gradFill>
                <a:gsLst>
                  <a:gs pos="2917">
                    <a:schemeClr val="tx1"/>
                  </a:gs>
                  <a:gs pos="30000">
                    <a:schemeClr val="tx1"/>
                  </a:gs>
                </a:gsLst>
                <a:lin ang="5400000" scaled="0"/>
              </a:gradFill>
            </a:endParaRPr>
          </a:p>
        </p:txBody>
      </p:sp>
      <p:sp>
        <p:nvSpPr>
          <p:cNvPr id="9" name="Rectangle 8"/>
          <p:cNvSpPr/>
          <p:nvPr/>
        </p:nvSpPr>
        <p:spPr bwMode="auto">
          <a:xfrm>
            <a:off x="882084" y="4638138"/>
            <a:ext cx="1515081" cy="1491400"/>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r>
              <a:rPr lang="en-GB"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USER MODE</a:t>
            </a:r>
          </a:p>
          <a:p>
            <a:pPr algn="ctr" defTabSz="914099" fontAlgn="base">
              <a:spcBef>
                <a:spcPct val="0"/>
              </a:spcBef>
              <a:spcAft>
                <a:spcPct val="0"/>
              </a:spcAft>
            </a:pPr>
            <a:r>
              <a:rPr lang="en-GB"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2 GB</a:t>
            </a:r>
            <a:endParaRPr lang="en-US"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10" name="Rectangle 9"/>
          <p:cNvSpPr/>
          <p:nvPr/>
        </p:nvSpPr>
        <p:spPr bwMode="auto">
          <a:xfrm>
            <a:off x="882083" y="3321170"/>
            <a:ext cx="1515081" cy="1316967"/>
          </a:xfrm>
          <a:prstGeom prst="rect">
            <a:avLst/>
          </a:prstGeom>
          <a:solidFill>
            <a:srgbClr val="6DC2E9"/>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r>
              <a:rPr lang="en-GB"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KERNEL MODE</a:t>
            </a:r>
          </a:p>
          <a:p>
            <a:pPr algn="ctr" defTabSz="914099" fontAlgn="base">
              <a:spcBef>
                <a:spcPct val="0"/>
              </a:spcBef>
              <a:spcAft>
                <a:spcPct val="0"/>
              </a:spcAft>
            </a:pPr>
            <a:r>
              <a:rPr lang="en-GB"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2 GB</a:t>
            </a:r>
            <a:endParaRPr lang="en-US"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11" name="TextBox 10"/>
          <p:cNvSpPr txBox="1"/>
          <p:nvPr/>
        </p:nvSpPr>
        <p:spPr>
          <a:xfrm>
            <a:off x="2315215" y="5607169"/>
            <a:ext cx="923026" cy="387798"/>
          </a:xfrm>
          <a:prstGeom prst="rect">
            <a:avLst/>
          </a:prstGeom>
          <a:noFill/>
        </p:spPr>
        <p:txBody>
          <a:bodyPr wrap="square" lIns="0" tIns="0" rIns="0" bIns="0" rtlCol="0">
            <a:spAutoFit/>
          </a:bodyPr>
          <a:lstStyle/>
          <a:p>
            <a:pPr algn="ctr">
              <a:lnSpc>
                <a:spcPct val="90000"/>
              </a:lnSpc>
            </a:pPr>
            <a:r>
              <a:rPr lang="en-GB" sz="1400" dirty="0" err="1">
                <a:gradFill>
                  <a:gsLst>
                    <a:gs pos="2917">
                      <a:schemeClr val="tx1"/>
                    </a:gs>
                    <a:gs pos="30000">
                      <a:schemeClr val="tx1"/>
                    </a:gs>
                  </a:gsLst>
                  <a:lin ang="5400000" scaled="0"/>
                </a:gradFill>
              </a:rPr>
              <a:t>u</a:t>
            </a:r>
            <a:r>
              <a:rPr lang="en-GB" sz="1400" dirty="0" err="1" smtClean="0">
                <a:gradFill>
                  <a:gsLst>
                    <a:gs pos="2917">
                      <a:schemeClr val="tx1"/>
                    </a:gs>
                    <a:gs pos="30000">
                      <a:schemeClr val="tx1"/>
                    </a:gs>
                  </a:gsLst>
                  <a:lin ang="5400000" scaled="0"/>
                </a:gradFill>
              </a:rPr>
              <a:t>serVA</a:t>
            </a:r>
            <a:endParaRPr lang="en-GB" sz="1400" dirty="0" smtClean="0">
              <a:gradFill>
                <a:gsLst>
                  <a:gs pos="2917">
                    <a:schemeClr val="tx1"/>
                  </a:gs>
                  <a:gs pos="30000">
                    <a:schemeClr val="tx1"/>
                  </a:gs>
                </a:gsLst>
                <a:lin ang="5400000" scaled="0"/>
              </a:gradFill>
            </a:endParaRPr>
          </a:p>
          <a:p>
            <a:pPr algn="ctr">
              <a:lnSpc>
                <a:spcPct val="90000"/>
              </a:lnSpc>
            </a:pPr>
            <a:r>
              <a:rPr lang="en-GB" sz="1400" dirty="0" smtClean="0">
                <a:gradFill>
                  <a:gsLst>
                    <a:gs pos="2917">
                      <a:schemeClr val="tx1"/>
                    </a:gs>
                    <a:gs pos="30000">
                      <a:schemeClr val="tx1"/>
                    </a:gs>
                  </a:gsLst>
                  <a:lin ang="5400000" scaled="0"/>
                </a:gradFill>
              </a:rPr>
              <a:t>/3GB</a:t>
            </a:r>
            <a:endParaRPr lang="en-US" sz="1400" dirty="0" smtClean="0">
              <a:gradFill>
                <a:gsLst>
                  <a:gs pos="2917">
                    <a:schemeClr val="tx1"/>
                  </a:gs>
                  <a:gs pos="30000">
                    <a:schemeClr val="tx1"/>
                  </a:gs>
                </a:gsLst>
                <a:lin ang="5400000" scaled="0"/>
              </a:gradFill>
            </a:endParaRPr>
          </a:p>
        </p:txBody>
      </p:sp>
      <p:sp>
        <p:nvSpPr>
          <p:cNvPr id="12" name="Rectangle 11"/>
          <p:cNvSpPr/>
          <p:nvPr/>
        </p:nvSpPr>
        <p:spPr bwMode="auto">
          <a:xfrm>
            <a:off x="882083" y="3889095"/>
            <a:ext cx="1514172" cy="2240443"/>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r>
              <a:rPr lang="en-GB"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USER MODE </a:t>
            </a:r>
          </a:p>
          <a:p>
            <a:pPr algn="ctr" defTabSz="914099" fontAlgn="base">
              <a:spcBef>
                <a:spcPct val="0"/>
              </a:spcBef>
              <a:spcAft>
                <a:spcPct val="0"/>
              </a:spcAft>
            </a:pPr>
            <a:r>
              <a:rPr lang="en-GB"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2GB – 3GB</a:t>
            </a:r>
            <a:endParaRPr lang="en-US"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13" name="Rectangle 12"/>
          <p:cNvSpPr/>
          <p:nvPr/>
        </p:nvSpPr>
        <p:spPr bwMode="auto">
          <a:xfrm>
            <a:off x="882083" y="3312768"/>
            <a:ext cx="1514172" cy="570799"/>
          </a:xfrm>
          <a:prstGeom prst="rect">
            <a:avLst/>
          </a:prstGeom>
          <a:solidFill>
            <a:srgbClr val="6DC2E9"/>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r>
              <a:rPr lang="en-GB"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KERNEL MODE</a:t>
            </a:r>
          </a:p>
          <a:p>
            <a:pPr algn="ctr" defTabSz="914099" fontAlgn="base">
              <a:spcBef>
                <a:spcPct val="0"/>
              </a:spcBef>
              <a:spcAft>
                <a:spcPct val="0"/>
              </a:spcAft>
            </a:pPr>
            <a:r>
              <a:rPr lang="en-GB"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1GB - 2GB</a:t>
            </a:r>
            <a:endParaRPr lang="en-US"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14" name="Cloud Callout 13"/>
          <p:cNvSpPr/>
          <p:nvPr/>
        </p:nvSpPr>
        <p:spPr bwMode="auto">
          <a:xfrm>
            <a:off x="2966508" y="5909094"/>
            <a:ext cx="1259457" cy="474061"/>
          </a:xfrm>
          <a:prstGeom prst="cloudCallout">
            <a:avLst>
              <a:gd name="adj1" fmla="val -96088"/>
              <a:gd name="adj2" fmla="val -28771"/>
            </a:avLst>
          </a:prstGeom>
          <a:solidFill>
            <a:srgbClr val="00BCF2"/>
          </a:solidFill>
          <a:ln>
            <a:noFill/>
            <a:headEnd type="none" w="med" len="med"/>
            <a:tailEnd type="none" w="med" len="med"/>
          </a:ln>
          <a:effectLst>
            <a:outerShdw blurRad="50800" dist="38100" dir="13500000" algn="b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GB" sz="1400" dirty="0" smtClean="0">
                <a:gradFill>
                  <a:gsLst>
                    <a:gs pos="0">
                      <a:schemeClr val="tx1"/>
                    </a:gs>
                    <a:gs pos="100000">
                      <a:schemeClr val="tx1"/>
                    </a:gs>
                  </a:gsLst>
                  <a:lin ang="5400000" scaled="0"/>
                </a:gradFill>
              </a:rPr>
              <a:t>BCDEdit.exe</a:t>
            </a:r>
            <a:endParaRPr lang="en-US" sz="1400" dirty="0">
              <a:gradFill>
                <a:gsLst>
                  <a:gs pos="0">
                    <a:schemeClr val="tx1"/>
                  </a:gs>
                  <a:gs pos="100000">
                    <a:schemeClr val="tx1"/>
                  </a:gs>
                </a:gsLst>
                <a:lin ang="5400000" scaled="0"/>
              </a:gradFill>
            </a:endParaRPr>
          </a:p>
        </p:txBody>
      </p:sp>
      <p:sp>
        <p:nvSpPr>
          <p:cNvPr id="15" name="Curved Left Arrow 14"/>
          <p:cNvSpPr/>
          <p:nvPr/>
        </p:nvSpPr>
        <p:spPr bwMode="auto">
          <a:xfrm>
            <a:off x="2405792" y="2399418"/>
            <a:ext cx="923028" cy="2750552"/>
          </a:xfrm>
          <a:prstGeom prst="curvedLeftArrow">
            <a:avLst/>
          </a:prstGeom>
          <a:solidFill>
            <a:srgbClr val="00B294"/>
          </a:solidFill>
          <a:ln>
            <a:no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400" dirty="0">
              <a:gradFill>
                <a:gsLst>
                  <a:gs pos="0">
                    <a:schemeClr val="tx1"/>
                  </a:gs>
                  <a:gs pos="100000">
                    <a:schemeClr val="tx1"/>
                  </a:gs>
                </a:gsLst>
                <a:lin ang="5400000" scaled="0"/>
              </a:gradFill>
            </a:endParaRPr>
          </a:p>
        </p:txBody>
      </p:sp>
      <p:sp>
        <p:nvSpPr>
          <p:cNvPr id="16" name="TextBox 15"/>
          <p:cNvSpPr txBox="1"/>
          <p:nvPr/>
        </p:nvSpPr>
        <p:spPr>
          <a:xfrm>
            <a:off x="2843584" y="1475593"/>
            <a:ext cx="970471" cy="775597"/>
          </a:xfrm>
          <a:prstGeom prst="rect">
            <a:avLst/>
          </a:prstGeom>
          <a:noFill/>
        </p:spPr>
        <p:txBody>
          <a:bodyPr wrap="square" lIns="0" tIns="0" rIns="0" bIns="0" rtlCol="0">
            <a:spAutoFit/>
          </a:bodyPr>
          <a:lstStyle/>
          <a:p>
            <a:pPr>
              <a:lnSpc>
                <a:spcPct val="90000"/>
              </a:lnSpc>
            </a:pPr>
            <a:r>
              <a:rPr lang="en-GB" sz="1400" dirty="0" smtClean="0">
                <a:gradFill>
                  <a:gsLst>
                    <a:gs pos="2917">
                      <a:schemeClr val="tx1"/>
                    </a:gs>
                    <a:gs pos="30000">
                      <a:schemeClr val="tx1"/>
                    </a:gs>
                  </a:gsLst>
                  <a:lin ang="5400000" scaled="0"/>
                </a:gradFill>
              </a:rPr>
              <a:t>PAE in windows and AWE in SQL Server</a:t>
            </a:r>
            <a:endParaRPr lang="en-US" sz="1400" dirty="0" smtClean="0">
              <a:gradFill>
                <a:gsLst>
                  <a:gs pos="2917">
                    <a:schemeClr val="tx1"/>
                  </a:gs>
                  <a:gs pos="30000">
                    <a:schemeClr val="tx1"/>
                  </a:gs>
                </a:gsLst>
                <a:lin ang="5400000" scaled="0"/>
              </a:gradFill>
            </a:endParaRPr>
          </a:p>
        </p:txBody>
      </p:sp>
      <p:sp>
        <p:nvSpPr>
          <p:cNvPr id="17" name="Cloud Callout 16"/>
          <p:cNvSpPr/>
          <p:nvPr/>
        </p:nvSpPr>
        <p:spPr bwMode="auto">
          <a:xfrm>
            <a:off x="3238241" y="2312356"/>
            <a:ext cx="1453551" cy="524616"/>
          </a:xfrm>
          <a:prstGeom prst="cloudCallout">
            <a:avLst>
              <a:gd name="adj1" fmla="val -51880"/>
              <a:gd name="adj2" fmla="val 118354"/>
            </a:avLst>
          </a:prstGeom>
          <a:solidFill>
            <a:srgbClr val="00B294"/>
          </a:solidFill>
          <a:ln>
            <a:noFill/>
            <a:headEnd type="none" w="med" len="med"/>
            <a:tailEnd type="none" w="med" len="med"/>
          </a:ln>
          <a:effectLst>
            <a:outerShdw blurRad="50800" dist="38100" dir="13500000" algn="b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GB" sz="1100" dirty="0" smtClean="0">
                <a:gradFill>
                  <a:gsLst>
                    <a:gs pos="0">
                      <a:schemeClr val="tx1"/>
                    </a:gs>
                    <a:gs pos="100000">
                      <a:schemeClr val="tx1"/>
                    </a:gs>
                  </a:gsLst>
                  <a:lin ang="5400000" scaled="0"/>
                </a:gradFill>
              </a:rPr>
              <a:t>Address Windowing Extension</a:t>
            </a:r>
            <a:endParaRPr lang="en-US" sz="1100" dirty="0">
              <a:gradFill>
                <a:gsLst>
                  <a:gs pos="0">
                    <a:schemeClr val="tx1"/>
                  </a:gs>
                  <a:gs pos="100000">
                    <a:schemeClr val="tx1"/>
                  </a:gs>
                </a:gsLst>
                <a:lin ang="5400000" scaled="0"/>
              </a:gradFill>
            </a:endParaRPr>
          </a:p>
        </p:txBody>
      </p:sp>
      <p:sp>
        <p:nvSpPr>
          <p:cNvPr id="18" name="TextBox 17"/>
          <p:cNvSpPr txBox="1"/>
          <p:nvPr/>
        </p:nvSpPr>
        <p:spPr>
          <a:xfrm>
            <a:off x="7692504" y="1337094"/>
            <a:ext cx="1438267" cy="276999"/>
          </a:xfrm>
          <a:prstGeom prst="rect">
            <a:avLst/>
          </a:prstGeom>
          <a:noFill/>
        </p:spPr>
        <p:txBody>
          <a:bodyPr wrap="square" lIns="0" tIns="0" rIns="0" bIns="0" rtlCol="0">
            <a:spAutoFit/>
          </a:bodyPr>
          <a:lstStyle/>
          <a:p>
            <a:pPr>
              <a:lnSpc>
                <a:spcPct val="90000"/>
              </a:lnSpc>
            </a:pPr>
            <a:r>
              <a:rPr lang="en-GB" sz="2000" dirty="0" smtClean="0">
                <a:gradFill>
                  <a:gsLst>
                    <a:gs pos="2917">
                      <a:schemeClr val="tx1"/>
                    </a:gs>
                    <a:gs pos="30000">
                      <a:schemeClr val="tx1"/>
                    </a:gs>
                  </a:gsLst>
                  <a:lin ang="5400000" scaled="0"/>
                </a:gradFill>
              </a:rPr>
              <a:t>64-Bit</a:t>
            </a:r>
          </a:p>
        </p:txBody>
      </p:sp>
      <p:sp>
        <p:nvSpPr>
          <p:cNvPr id="19" name="TextBox 18"/>
          <p:cNvSpPr txBox="1"/>
          <p:nvPr/>
        </p:nvSpPr>
        <p:spPr>
          <a:xfrm>
            <a:off x="6624195" y="2173857"/>
            <a:ext cx="701784" cy="276999"/>
          </a:xfrm>
          <a:prstGeom prst="rect">
            <a:avLst/>
          </a:prstGeom>
          <a:noFill/>
        </p:spPr>
        <p:txBody>
          <a:bodyPr wrap="square" lIns="0" tIns="0" rIns="0" bIns="0" rtlCol="0">
            <a:spAutoFit/>
          </a:bodyPr>
          <a:lstStyle/>
          <a:p>
            <a:pPr>
              <a:lnSpc>
                <a:spcPct val="90000"/>
              </a:lnSpc>
            </a:pPr>
            <a:r>
              <a:rPr lang="en-GB" sz="2000" dirty="0" smtClean="0">
                <a:gradFill>
                  <a:gsLst>
                    <a:gs pos="2917">
                      <a:schemeClr val="tx1"/>
                    </a:gs>
                    <a:gs pos="30000">
                      <a:schemeClr val="tx1"/>
                    </a:gs>
                  </a:gsLst>
                  <a:lin ang="5400000" scaled="0"/>
                </a:gradFill>
              </a:rPr>
              <a:t>16 EB</a:t>
            </a:r>
          </a:p>
        </p:txBody>
      </p:sp>
      <p:sp>
        <p:nvSpPr>
          <p:cNvPr id="20" name="Rectangle 19"/>
          <p:cNvSpPr/>
          <p:nvPr/>
        </p:nvSpPr>
        <p:spPr bwMode="auto">
          <a:xfrm>
            <a:off x="7325979" y="4880900"/>
            <a:ext cx="1515081" cy="1269589"/>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r>
              <a:rPr lang="en-US"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USER MODE</a:t>
            </a:r>
          </a:p>
          <a:p>
            <a:pPr algn="ctr" defTabSz="914099" fontAlgn="base">
              <a:spcBef>
                <a:spcPct val="0"/>
              </a:spcBef>
              <a:spcAft>
                <a:spcPct val="0"/>
              </a:spcAft>
            </a:pPr>
            <a:r>
              <a:rPr lang="en-US"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8 TB</a:t>
            </a:r>
            <a:endParaRPr lang="en-US" sz="1400" spc="-70" dirty="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21" name="Rectangle 20"/>
          <p:cNvSpPr/>
          <p:nvPr/>
        </p:nvSpPr>
        <p:spPr bwMode="auto">
          <a:xfrm>
            <a:off x="7325980" y="3666653"/>
            <a:ext cx="1515080" cy="1214248"/>
          </a:xfrm>
          <a:prstGeom prst="rect">
            <a:avLst/>
          </a:prstGeom>
          <a:solidFill>
            <a:srgbClr val="6DC2E9"/>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r>
              <a:rPr lang="en-US"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KERNEL MODE</a:t>
            </a:r>
          </a:p>
          <a:p>
            <a:pPr algn="ctr" defTabSz="914099" fontAlgn="base">
              <a:spcBef>
                <a:spcPct val="0"/>
              </a:spcBef>
              <a:spcAft>
                <a:spcPct val="0"/>
              </a:spcAft>
            </a:pPr>
            <a:r>
              <a:rPr lang="en-US"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8 TB</a:t>
            </a:r>
            <a:endParaRPr lang="en-US" sz="1400" spc="-70" dirty="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22" name="TextBox 21"/>
          <p:cNvSpPr txBox="1"/>
          <p:nvPr/>
        </p:nvSpPr>
        <p:spPr>
          <a:xfrm>
            <a:off x="7601969" y="2661719"/>
            <a:ext cx="986828" cy="276999"/>
          </a:xfrm>
          <a:prstGeom prst="rect">
            <a:avLst/>
          </a:prstGeom>
          <a:noFill/>
        </p:spPr>
        <p:txBody>
          <a:bodyPr wrap="square" lIns="0" tIns="0" rIns="0" bIns="0" rtlCol="0">
            <a:spAutoFit/>
          </a:bodyPr>
          <a:lstStyle/>
          <a:p>
            <a:pPr>
              <a:lnSpc>
                <a:spcPct val="90000"/>
              </a:lnSpc>
            </a:pPr>
            <a:r>
              <a:rPr lang="en-GB" sz="2000" dirty="0" smtClean="0">
                <a:gradFill>
                  <a:gsLst>
                    <a:gs pos="2917">
                      <a:schemeClr val="tx1"/>
                    </a:gs>
                    <a:gs pos="30000">
                      <a:schemeClr val="tx1"/>
                    </a:gs>
                  </a:gsLst>
                  <a:lin ang="5400000" scaled="0"/>
                </a:gradFill>
              </a:rPr>
              <a:t>Unused</a:t>
            </a:r>
          </a:p>
        </p:txBody>
      </p:sp>
      <p:sp>
        <p:nvSpPr>
          <p:cNvPr id="23" name="Left Brace 22"/>
          <p:cNvSpPr/>
          <p:nvPr/>
        </p:nvSpPr>
        <p:spPr>
          <a:xfrm>
            <a:off x="6624195" y="3666653"/>
            <a:ext cx="280657" cy="2479471"/>
          </a:xfrm>
          <a:prstGeom prst="leftBrace">
            <a:avLst/>
          </a:prstGeom>
          <a:ln>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Rectangle 23"/>
          <p:cNvSpPr/>
          <p:nvPr/>
        </p:nvSpPr>
        <p:spPr bwMode="auto">
          <a:xfrm>
            <a:off x="5239014" y="4287910"/>
            <a:ext cx="1385181" cy="1236955"/>
          </a:xfrm>
          <a:prstGeom prst="rect">
            <a:avLst/>
          </a:prstGeom>
          <a:solidFill>
            <a:srgbClr val="00B29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r>
              <a:rPr lang="en-US"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2 TB</a:t>
            </a:r>
          </a:p>
          <a:p>
            <a:pPr algn="ctr" defTabSz="914099" fontAlgn="base">
              <a:spcBef>
                <a:spcPct val="0"/>
              </a:spcBef>
              <a:spcAft>
                <a:spcPct val="0"/>
              </a:spcAft>
            </a:pPr>
            <a:r>
              <a:rPr lang="en-US"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Physical Memory</a:t>
            </a:r>
          </a:p>
          <a:p>
            <a:pPr algn="ctr" defTabSz="914099" fontAlgn="base">
              <a:spcBef>
                <a:spcPct val="0"/>
              </a:spcBef>
              <a:spcAft>
                <a:spcPct val="0"/>
              </a:spcAft>
            </a:pPr>
            <a:r>
              <a:rPr lang="en-US"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Limit</a:t>
            </a:r>
          </a:p>
        </p:txBody>
      </p:sp>
      <p:sp>
        <p:nvSpPr>
          <p:cNvPr id="25" name="Rectangle 24"/>
          <p:cNvSpPr/>
          <p:nvPr/>
        </p:nvSpPr>
        <p:spPr bwMode="auto">
          <a:xfrm>
            <a:off x="891620" y="3312768"/>
            <a:ext cx="1514172" cy="2802417"/>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r>
              <a:rPr lang="en-GB"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USER MODE </a:t>
            </a:r>
          </a:p>
          <a:p>
            <a:pPr algn="ctr" defTabSz="914099" fontAlgn="base">
              <a:spcBef>
                <a:spcPct val="0"/>
              </a:spcBef>
              <a:spcAft>
                <a:spcPct val="0"/>
              </a:spcAft>
            </a:pPr>
            <a:r>
              <a:rPr lang="en-GB"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4GB</a:t>
            </a:r>
            <a:endParaRPr lang="en-US"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26" name="TextBox 25"/>
          <p:cNvSpPr txBox="1"/>
          <p:nvPr/>
        </p:nvSpPr>
        <p:spPr>
          <a:xfrm>
            <a:off x="33272" y="4390931"/>
            <a:ext cx="848811" cy="276999"/>
          </a:xfrm>
          <a:prstGeom prst="rect">
            <a:avLst/>
          </a:prstGeom>
          <a:noFill/>
        </p:spPr>
        <p:txBody>
          <a:bodyPr wrap="square" lIns="0" tIns="0" rIns="0" bIns="0" rtlCol="0">
            <a:spAutoFit/>
          </a:bodyPr>
          <a:lstStyle/>
          <a:p>
            <a:pPr>
              <a:lnSpc>
                <a:spcPct val="90000"/>
              </a:lnSpc>
            </a:pPr>
            <a:r>
              <a:rPr lang="en-GB" sz="2000" dirty="0" smtClean="0">
                <a:gradFill>
                  <a:gsLst>
                    <a:gs pos="2917">
                      <a:schemeClr val="tx1"/>
                    </a:gs>
                    <a:gs pos="30000">
                      <a:schemeClr val="tx1"/>
                    </a:gs>
                  </a:gsLst>
                  <a:lin ang="5400000" scaled="0"/>
                </a:gradFill>
              </a:rPr>
              <a:t>WOW</a:t>
            </a:r>
          </a:p>
        </p:txBody>
      </p:sp>
    </p:spTree>
    <p:extLst>
      <p:ext uri="{BB962C8B-B14F-4D97-AF65-F5344CB8AC3E}">
        <p14:creationId xmlns:p14="http://schemas.microsoft.com/office/powerpoint/2010/main" val="27573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ircle(in)">
                                      <p:cBhvr>
                                        <p:cTn id="15" dur="2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
                                          </p:val>
                                        </p:tav>
                                        <p:tav tm="100000">
                                          <p:val>
                                            <p:strVal val="#ppt_x"/>
                                          </p:val>
                                        </p:tav>
                                      </p:tavLst>
                                    </p:anim>
                                    <p:anim calcmode="lin" valueType="num">
                                      <p:cBhvr>
                                        <p:cTn id="2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xit" presetSubtype="0" fill="hold" grpId="1" nodeType="clickEffect">
                                  <p:stCondLst>
                                    <p:cond delay="0"/>
                                  </p:stCondLst>
                                  <p:childTnLst>
                                    <p:animEffect transition="out" filter="fade">
                                      <p:cBhvr>
                                        <p:cTn id="33" dur="1000"/>
                                        <p:tgtEl>
                                          <p:spTgt spid="10"/>
                                        </p:tgtEl>
                                      </p:cBhvr>
                                    </p:animEffect>
                                    <p:anim calcmode="lin" valueType="num">
                                      <p:cBhvr>
                                        <p:cTn id="34" dur="1000"/>
                                        <p:tgtEl>
                                          <p:spTgt spid="10"/>
                                        </p:tgtEl>
                                        <p:attrNameLst>
                                          <p:attrName>ppt_x</p:attrName>
                                        </p:attrNameLst>
                                      </p:cBhvr>
                                      <p:tavLst>
                                        <p:tav tm="0">
                                          <p:val>
                                            <p:strVal val="ppt_x"/>
                                          </p:val>
                                        </p:tav>
                                        <p:tav tm="100000">
                                          <p:val>
                                            <p:strVal val="ppt_x"/>
                                          </p:val>
                                        </p:tav>
                                      </p:tavLst>
                                    </p:anim>
                                    <p:anim calcmode="lin" valueType="num">
                                      <p:cBhvr>
                                        <p:cTn id="35" dur="1000"/>
                                        <p:tgtEl>
                                          <p:spTgt spid="10"/>
                                        </p:tgtEl>
                                        <p:attrNameLst>
                                          <p:attrName>ppt_y</p:attrName>
                                        </p:attrNameLst>
                                      </p:cBhvr>
                                      <p:tavLst>
                                        <p:tav tm="0">
                                          <p:val>
                                            <p:strVal val="ppt_y"/>
                                          </p:val>
                                        </p:tav>
                                        <p:tav tm="100000">
                                          <p:val>
                                            <p:strVal val="ppt_y+.1"/>
                                          </p:val>
                                        </p:tav>
                                      </p:tavLst>
                                    </p:anim>
                                    <p:set>
                                      <p:cBhvr>
                                        <p:cTn id="36" dur="1" fill="hold">
                                          <p:stCondLst>
                                            <p:cond delay="999"/>
                                          </p:stCondLst>
                                        </p:cTn>
                                        <p:tgtEl>
                                          <p:spTgt spid="10"/>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42" presetClass="exit" presetSubtype="0" fill="hold" grpId="1" nodeType="clickEffect">
                                  <p:stCondLst>
                                    <p:cond delay="0"/>
                                  </p:stCondLst>
                                  <p:childTnLst>
                                    <p:animEffect transition="out" filter="fade">
                                      <p:cBhvr>
                                        <p:cTn id="40" dur="1000"/>
                                        <p:tgtEl>
                                          <p:spTgt spid="9"/>
                                        </p:tgtEl>
                                      </p:cBhvr>
                                    </p:animEffect>
                                    <p:anim calcmode="lin" valueType="num">
                                      <p:cBhvr>
                                        <p:cTn id="41" dur="1000"/>
                                        <p:tgtEl>
                                          <p:spTgt spid="9"/>
                                        </p:tgtEl>
                                        <p:attrNameLst>
                                          <p:attrName>ppt_x</p:attrName>
                                        </p:attrNameLst>
                                      </p:cBhvr>
                                      <p:tavLst>
                                        <p:tav tm="0">
                                          <p:val>
                                            <p:strVal val="ppt_x"/>
                                          </p:val>
                                        </p:tav>
                                        <p:tav tm="100000">
                                          <p:val>
                                            <p:strVal val="ppt_x"/>
                                          </p:val>
                                        </p:tav>
                                      </p:tavLst>
                                    </p:anim>
                                    <p:anim calcmode="lin" valueType="num">
                                      <p:cBhvr>
                                        <p:cTn id="42" dur="1000"/>
                                        <p:tgtEl>
                                          <p:spTgt spid="9"/>
                                        </p:tgtEl>
                                        <p:attrNameLst>
                                          <p:attrName>ppt_y</p:attrName>
                                        </p:attrNameLst>
                                      </p:cBhvr>
                                      <p:tavLst>
                                        <p:tav tm="0">
                                          <p:val>
                                            <p:strVal val="ppt_y"/>
                                          </p:val>
                                        </p:tav>
                                        <p:tav tm="100000">
                                          <p:val>
                                            <p:strVal val="ppt_y+.1"/>
                                          </p:val>
                                        </p:tav>
                                      </p:tavLst>
                                    </p:anim>
                                    <p:set>
                                      <p:cBhvr>
                                        <p:cTn id="43" dur="1" fill="hold">
                                          <p:stCondLst>
                                            <p:cond delay="999"/>
                                          </p:stCondLst>
                                        </p:cTn>
                                        <p:tgtEl>
                                          <p:spTgt spid="9"/>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randombar(horizontal)">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500" fill="hold"/>
                                        <p:tgtEl>
                                          <p:spTgt spid="14"/>
                                        </p:tgtEl>
                                        <p:attrNameLst>
                                          <p:attrName>ppt_w</p:attrName>
                                        </p:attrNameLst>
                                      </p:cBhvr>
                                      <p:tavLst>
                                        <p:tav tm="0">
                                          <p:val>
                                            <p:fltVal val="0"/>
                                          </p:val>
                                        </p:tav>
                                        <p:tav tm="100000">
                                          <p:val>
                                            <p:strVal val="#ppt_w"/>
                                          </p:val>
                                        </p:tav>
                                      </p:tavLst>
                                    </p:anim>
                                    <p:anim calcmode="lin" valueType="num">
                                      <p:cBhvr>
                                        <p:cTn id="54" dur="500" fill="hold"/>
                                        <p:tgtEl>
                                          <p:spTgt spid="14"/>
                                        </p:tgtEl>
                                        <p:attrNameLst>
                                          <p:attrName>ppt_h</p:attrName>
                                        </p:attrNameLst>
                                      </p:cBhvr>
                                      <p:tavLst>
                                        <p:tav tm="0">
                                          <p:val>
                                            <p:fltVal val="0"/>
                                          </p:val>
                                        </p:tav>
                                        <p:tav tm="100000">
                                          <p:val>
                                            <p:strVal val="#ppt_h"/>
                                          </p:val>
                                        </p:tav>
                                      </p:tavLst>
                                    </p:anim>
                                    <p:animEffect transition="in" filter="fade">
                                      <p:cBhvr>
                                        <p:cTn id="55" dur="500"/>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fade">
                                      <p:cBhvr>
                                        <p:cTn id="60" dur="1000"/>
                                        <p:tgtEl>
                                          <p:spTgt spid="12"/>
                                        </p:tgtEl>
                                      </p:cBhvr>
                                    </p:animEffect>
                                    <p:anim calcmode="lin" valueType="num">
                                      <p:cBhvr>
                                        <p:cTn id="61" dur="1000" fill="hold"/>
                                        <p:tgtEl>
                                          <p:spTgt spid="12"/>
                                        </p:tgtEl>
                                        <p:attrNameLst>
                                          <p:attrName>ppt_x</p:attrName>
                                        </p:attrNameLst>
                                      </p:cBhvr>
                                      <p:tavLst>
                                        <p:tav tm="0">
                                          <p:val>
                                            <p:strVal val="#ppt_x"/>
                                          </p:val>
                                        </p:tav>
                                        <p:tav tm="100000">
                                          <p:val>
                                            <p:strVal val="#ppt_x"/>
                                          </p:val>
                                        </p:tav>
                                      </p:tavLst>
                                    </p:anim>
                                    <p:anim calcmode="lin" valueType="num">
                                      <p:cBhvr>
                                        <p:cTn id="6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1000"/>
                                        <p:tgtEl>
                                          <p:spTgt spid="13"/>
                                        </p:tgtEl>
                                      </p:cBhvr>
                                    </p:animEffect>
                                    <p:anim calcmode="lin" valueType="num">
                                      <p:cBhvr>
                                        <p:cTn id="68" dur="1000" fill="hold"/>
                                        <p:tgtEl>
                                          <p:spTgt spid="13"/>
                                        </p:tgtEl>
                                        <p:attrNameLst>
                                          <p:attrName>ppt_x</p:attrName>
                                        </p:attrNameLst>
                                      </p:cBhvr>
                                      <p:tavLst>
                                        <p:tav tm="0">
                                          <p:val>
                                            <p:strVal val="#ppt_x"/>
                                          </p:val>
                                        </p:tav>
                                        <p:tav tm="100000">
                                          <p:val>
                                            <p:strVal val="#ppt_x"/>
                                          </p:val>
                                        </p:tav>
                                      </p:tavLst>
                                    </p:anim>
                                    <p:anim calcmode="lin" valueType="num">
                                      <p:cBhvr>
                                        <p:cTn id="6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4" presetClass="entr" presetSubtype="10" fill="hold" grpId="0" nodeType="clickEffect">
                                  <p:stCondLst>
                                    <p:cond delay="0"/>
                                  </p:stCondLst>
                                  <p:childTnLst>
                                    <p:set>
                                      <p:cBhvr>
                                        <p:cTn id="73" dur="1" fill="hold">
                                          <p:stCondLst>
                                            <p:cond delay="0"/>
                                          </p:stCondLst>
                                        </p:cTn>
                                        <p:tgtEl>
                                          <p:spTgt spid="4"/>
                                        </p:tgtEl>
                                        <p:attrNameLst>
                                          <p:attrName>style.visibility</p:attrName>
                                        </p:attrNameLst>
                                      </p:cBhvr>
                                      <p:to>
                                        <p:strVal val="visible"/>
                                      </p:to>
                                    </p:set>
                                    <p:animEffect transition="in" filter="randombar(horizontal)">
                                      <p:cBhvr>
                                        <p:cTn id="74" dur="500"/>
                                        <p:tgtEl>
                                          <p:spTgt spid="4"/>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randombar(horizontal)">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500"/>
                                        <p:tgtEl>
                                          <p:spTgt spid="16"/>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7"/>
                                        </p:tgtEl>
                                        <p:attrNameLst>
                                          <p:attrName>style.visibility</p:attrName>
                                        </p:attrNameLst>
                                      </p:cBhvr>
                                      <p:to>
                                        <p:strVal val="visible"/>
                                      </p:to>
                                    </p:set>
                                    <p:animEffect transition="in" filter="fade">
                                      <p:cBhvr>
                                        <p:cTn id="85" dur="500"/>
                                        <p:tgtEl>
                                          <p:spTgt spid="17"/>
                                        </p:tgtEl>
                                      </p:cBhvr>
                                    </p:animEffect>
                                  </p:childTnLst>
                                </p:cTn>
                              </p:par>
                            </p:childTnLst>
                          </p:cTn>
                        </p:par>
                      </p:childTnLst>
                    </p:cTn>
                  </p:par>
                  <p:par>
                    <p:cTn id="86" fill="hold">
                      <p:stCondLst>
                        <p:cond delay="indefinite"/>
                      </p:stCondLst>
                      <p:childTnLst>
                        <p:par>
                          <p:cTn id="87" fill="hold">
                            <p:stCondLst>
                              <p:cond delay="0"/>
                            </p:stCondLst>
                            <p:childTnLst>
                              <p:par>
                                <p:cTn id="88" presetID="14" presetClass="entr" presetSubtype="10" fill="hold" grpId="0" nodeType="click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randombar(horizontal)">
                                      <p:cBhvr>
                                        <p:cTn id="90" dur="500"/>
                                        <p:tgtEl>
                                          <p:spTgt spid="18"/>
                                        </p:tgtEl>
                                      </p:cBhvr>
                                    </p:animEffect>
                                  </p:childTnLst>
                                </p:cTn>
                              </p:par>
                              <p:par>
                                <p:cTn id="91" presetID="14" presetClass="entr" presetSubtype="10" fill="hold" grpId="0" nodeType="withEffect">
                                  <p:stCondLst>
                                    <p:cond delay="0"/>
                                  </p:stCondLst>
                                  <p:childTnLst>
                                    <p:set>
                                      <p:cBhvr>
                                        <p:cTn id="92" dur="1" fill="hold">
                                          <p:stCondLst>
                                            <p:cond delay="0"/>
                                          </p:stCondLst>
                                        </p:cTn>
                                        <p:tgtEl>
                                          <p:spTgt spid="6"/>
                                        </p:tgtEl>
                                        <p:attrNameLst>
                                          <p:attrName>style.visibility</p:attrName>
                                        </p:attrNameLst>
                                      </p:cBhvr>
                                      <p:to>
                                        <p:strVal val="visible"/>
                                      </p:to>
                                    </p:set>
                                    <p:animEffect transition="in" filter="randombar(horizontal)">
                                      <p:cBhvr>
                                        <p:cTn id="93" dur="500"/>
                                        <p:tgtEl>
                                          <p:spTgt spid="6"/>
                                        </p:tgtEl>
                                      </p:cBhvr>
                                    </p:animEffect>
                                  </p:childTnLst>
                                </p:cTn>
                              </p:par>
                            </p:childTnLst>
                          </p:cTn>
                        </p:par>
                      </p:childTnLst>
                    </p:cTn>
                  </p:par>
                  <p:par>
                    <p:cTn id="94" fill="hold">
                      <p:stCondLst>
                        <p:cond delay="indefinite"/>
                      </p:stCondLst>
                      <p:childTnLst>
                        <p:par>
                          <p:cTn id="95" fill="hold">
                            <p:stCondLst>
                              <p:cond delay="0"/>
                            </p:stCondLst>
                            <p:childTnLst>
                              <p:par>
                                <p:cTn id="96" presetID="14" presetClass="entr" presetSubtype="10" fill="hold" grpId="0" nodeType="clickEffect">
                                  <p:stCondLst>
                                    <p:cond delay="0"/>
                                  </p:stCondLst>
                                  <p:childTnLst>
                                    <p:set>
                                      <p:cBhvr>
                                        <p:cTn id="97" dur="1" fill="hold">
                                          <p:stCondLst>
                                            <p:cond delay="0"/>
                                          </p:stCondLst>
                                        </p:cTn>
                                        <p:tgtEl>
                                          <p:spTgt spid="19"/>
                                        </p:tgtEl>
                                        <p:attrNameLst>
                                          <p:attrName>style.visibility</p:attrName>
                                        </p:attrNameLst>
                                      </p:cBhvr>
                                      <p:to>
                                        <p:strVal val="visible"/>
                                      </p:to>
                                    </p:set>
                                    <p:animEffect transition="in" filter="randombar(horizontal)">
                                      <p:cBhvr>
                                        <p:cTn id="98" dur="500"/>
                                        <p:tgtEl>
                                          <p:spTgt spid="19"/>
                                        </p:tgtEl>
                                      </p:cBhvr>
                                    </p:animEffect>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fade">
                                      <p:cBhvr>
                                        <p:cTn id="103" dur="1000"/>
                                        <p:tgtEl>
                                          <p:spTgt spid="20"/>
                                        </p:tgtEl>
                                      </p:cBhvr>
                                    </p:animEffect>
                                    <p:anim calcmode="lin" valueType="num">
                                      <p:cBhvr>
                                        <p:cTn id="104" dur="1000" fill="hold"/>
                                        <p:tgtEl>
                                          <p:spTgt spid="20"/>
                                        </p:tgtEl>
                                        <p:attrNameLst>
                                          <p:attrName>ppt_x</p:attrName>
                                        </p:attrNameLst>
                                      </p:cBhvr>
                                      <p:tavLst>
                                        <p:tav tm="0">
                                          <p:val>
                                            <p:strVal val="#ppt_x"/>
                                          </p:val>
                                        </p:tav>
                                        <p:tav tm="100000">
                                          <p:val>
                                            <p:strVal val="#ppt_x"/>
                                          </p:val>
                                        </p:tav>
                                      </p:tavLst>
                                    </p:anim>
                                    <p:anim calcmode="lin" valueType="num">
                                      <p:cBhvr>
                                        <p:cTn id="10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21"/>
                                        </p:tgtEl>
                                        <p:attrNameLst>
                                          <p:attrName>style.visibility</p:attrName>
                                        </p:attrNameLst>
                                      </p:cBhvr>
                                      <p:to>
                                        <p:strVal val="visible"/>
                                      </p:to>
                                    </p:set>
                                    <p:animEffect transition="in" filter="fade">
                                      <p:cBhvr>
                                        <p:cTn id="110" dur="1000"/>
                                        <p:tgtEl>
                                          <p:spTgt spid="21"/>
                                        </p:tgtEl>
                                      </p:cBhvr>
                                    </p:animEffect>
                                    <p:anim calcmode="lin" valueType="num">
                                      <p:cBhvr>
                                        <p:cTn id="111" dur="1000" fill="hold"/>
                                        <p:tgtEl>
                                          <p:spTgt spid="21"/>
                                        </p:tgtEl>
                                        <p:attrNameLst>
                                          <p:attrName>ppt_x</p:attrName>
                                        </p:attrNameLst>
                                      </p:cBhvr>
                                      <p:tavLst>
                                        <p:tav tm="0">
                                          <p:val>
                                            <p:strVal val="#ppt_x"/>
                                          </p:val>
                                        </p:tav>
                                        <p:tav tm="100000">
                                          <p:val>
                                            <p:strVal val="#ppt_x"/>
                                          </p:val>
                                        </p:tav>
                                      </p:tavLst>
                                    </p:anim>
                                    <p:anim calcmode="lin" valueType="num">
                                      <p:cBhvr>
                                        <p:cTn id="11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14" presetClass="entr" presetSubtype="10" fill="hold" grpId="0" nodeType="clickEffect">
                                  <p:stCondLst>
                                    <p:cond delay="0"/>
                                  </p:stCondLst>
                                  <p:childTnLst>
                                    <p:set>
                                      <p:cBhvr>
                                        <p:cTn id="116" dur="1" fill="hold">
                                          <p:stCondLst>
                                            <p:cond delay="0"/>
                                          </p:stCondLst>
                                        </p:cTn>
                                        <p:tgtEl>
                                          <p:spTgt spid="22"/>
                                        </p:tgtEl>
                                        <p:attrNameLst>
                                          <p:attrName>style.visibility</p:attrName>
                                        </p:attrNameLst>
                                      </p:cBhvr>
                                      <p:to>
                                        <p:strVal val="visible"/>
                                      </p:to>
                                    </p:set>
                                    <p:animEffect transition="in" filter="randombar(horizontal)">
                                      <p:cBhvr>
                                        <p:cTn id="117" dur="500"/>
                                        <p:tgtEl>
                                          <p:spTgt spid="22"/>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24"/>
                                        </p:tgtEl>
                                        <p:attrNameLst>
                                          <p:attrName>style.visibility</p:attrName>
                                        </p:attrNameLst>
                                      </p:cBhvr>
                                      <p:to>
                                        <p:strVal val="visible"/>
                                      </p:to>
                                    </p:set>
                                    <p:animEffect transition="in" filter="wipe(down)">
                                      <p:cBhvr>
                                        <p:cTn id="122" dur="500"/>
                                        <p:tgtEl>
                                          <p:spTgt spid="24"/>
                                        </p:tgtEl>
                                      </p:cBhvr>
                                    </p:animEffect>
                                  </p:childTnLst>
                                </p:cTn>
                              </p:par>
                              <p:par>
                                <p:cTn id="123" presetID="22" presetClass="entr" presetSubtype="4" fill="hold" grpId="0" nodeType="withEffect">
                                  <p:stCondLst>
                                    <p:cond delay="0"/>
                                  </p:stCondLst>
                                  <p:childTnLst>
                                    <p:set>
                                      <p:cBhvr>
                                        <p:cTn id="124" dur="1" fill="hold">
                                          <p:stCondLst>
                                            <p:cond delay="0"/>
                                          </p:stCondLst>
                                        </p:cTn>
                                        <p:tgtEl>
                                          <p:spTgt spid="23"/>
                                        </p:tgtEl>
                                        <p:attrNameLst>
                                          <p:attrName>style.visibility</p:attrName>
                                        </p:attrNameLst>
                                      </p:cBhvr>
                                      <p:to>
                                        <p:strVal val="visible"/>
                                      </p:to>
                                    </p:set>
                                    <p:animEffect transition="in" filter="wipe(down)">
                                      <p:cBhvr>
                                        <p:cTn id="125" dur="500"/>
                                        <p:tgtEl>
                                          <p:spTgt spid="23"/>
                                        </p:tgtEl>
                                      </p:cBhvr>
                                    </p:animEffect>
                                  </p:childTnLst>
                                </p:cTn>
                              </p:par>
                            </p:childTnLst>
                          </p:cTn>
                        </p:par>
                      </p:childTnLst>
                    </p:cTn>
                  </p:par>
                  <p:par>
                    <p:cTn id="126" fill="hold">
                      <p:stCondLst>
                        <p:cond delay="indefinite"/>
                      </p:stCondLst>
                      <p:childTnLst>
                        <p:par>
                          <p:cTn id="127" fill="hold">
                            <p:stCondLst>
                              <p:cond delay="0"/>
                            </p:stCondLst>
                            <p:childTnLst>
                              <p:par>
                                <p:cTn id="128" presetID="42" presetClass="entr" presetSubtype="0" fill="hold" grpId="0" nodeType="clickEffect">
                                  <p:stCondLst>
                                    <p:cond delay="0"/>
                                  </p:stCondLst>
                                  <p:childTnLst>
                                    <p:set>
                                      <p:cBhvr>
                                        <p:cTn id="129" dur="1" fill="hold">
                                          <p:stCondLst>
                                            <p:cond delay="0"/>
                                          </p:stCondLst>
                                        </p:cTn>
                                        <p:tgtEl>
                                          <p:spTgt spid="25"/>
                                        </p:tgtEl>
                                        <p:attrNameLst>
                                          <p:attrName>style.visibility</p:attrName>
                                        </p:attrNameLst>
                                      </p:cBhvr>
                                      <p:to>
                                        <p:strVal val="visible"/>
                                      </p:to>
                                    </p:set>
                                    <p:animEffect transition="in" filter="fade">
                                      <p:cBhvr>
                                        <p:cTn id="130" dur="1000"/>
                                        <p:tgtEl>
                                          <p:spTgt spid="25"/>
                                        </p:tgtEl>
                                      </p:cBhvr>
                                    </p:animEffect>
                                    <p:anim calcmode="lin" valueType="num">
                                      <p:cBhvr>
                                        <p:cTn id="131" dur="1000" fill="hold"/>
                                        <p:tgtEl>
                                          <p:spTgt spid="25"/>
                                        </p:tgtEl>
                                        <p:attrNameLst>
                                          <p:attrName>ppt_x</p:attrName>
                                        </p:attrNameLst>
                                      </p:cBhvr>
                                      <p:tavLst>
                                        <p:tav tm="0">
                                          <p:val>
                                            <p:strVal val="#ppt_x"/>
                                          </p:val>
                                        </p:tav>
                                        <p:tav tm="100000">
                                          <p:val>
                                            <p:strVal val="#ppt_x"/>
                                          </p:val>
                                        </p:tav>
                                      </p:tavLst>
                                    </p:anim>
                                    <p:anim calcmode="lin" valueType="num">
                                      <p:cBhvr>
                                        <p:cTn id="132" dur="1000" fill="hold"/>
                                        <p:tgtEl>
                                          <p:spTgt spid="25"/>
                                        </p:tgtEl>
                                        <p:attrNameLst>
                                          <p:attrName>ppt_y</p:attrName>
                                        </p:attrNameLst>
                                      </p:cBhvr>
                                      <p:tavLst>
                                        <p:tav tm="0">
                                          <p:val>
                                            <p:strVal val="#ppt_y+.1"/>
                                          </p:val>
                                        </p:tav>
                                        <p:tav tm="100000">
                                          <p:val>
                                            <p:strVal val="#ppt_y"/>
                                          </p:val>
                                        </p:tav>
                                      </p:tavLst>
                                    </p:anim>
                                  </p:childTnLst>
                                </p:cTn>
                              </p:par>
                              <p:par>
                                <p:cTn id="133" presetID="42" presetClass="entr" presetSubtype="0" fill="hold" grpId="0" nodeType="withEffect">
                                  <p:stCondLst>
                                    <p:cond delay="0"/>
                                  </p:stCondLst>
                                  <p:childTnLst>
                                    <p:set>
                                      <p:cBhvr>
                                        <p:cTn id="134" dur="1" fill="hold">
                                          <p:stCondLst>
                                            <p:cond delay="0"/>
                                          </p:stCondLst>
                                        </p:cTn>
                                        <p:tgtEl>
                                          <p:spTgt spid="26"/>
                                        </p:tgtEl>
                                        <p:attrNameLst>
                                          <p:attrName>style.visibility</p:attrName>
                                        </p:attrNameLst>
                                      </p:cBhvr>
                                      <p:to>
                                        <p:strVal val="visible"/>
                                      </p:to>
                                    </p:set>
                                    <p:animEffect transition="in" filter="fade">
                                      <p:cBhvr>
                                        <p:cTn id="135" dur="1000"/>
                                        <p:tgtEl>
                                          <p:spTgt spid="26"/>
                                        </p:tgtEl>
                                      </p:cBhvr>
                                    </p:animEffect>
                                    <p:anim calcmode="lin" valueType="num">
                                      <p:cBhvr>
                                        <p:cTn id="136" dur="1000" fill="hold"/>
                                        <p:tgtEl>
                                          <p:spTgt spid="26"/>
                                        </p:tgtEl>
                                        <p:attrNameLst>
                                          <p:attrName>ppt_x</p:attrName>
                                        </p:attrNameLst>
                                      </p:cBhvr>
                                      <p:tavLst>
                                        <p:tav tm="0">
                                          <p:val>
                                            <p:strVal val="#ppt_x"/>
                                          </p:val>
                                        </p:tav>
                                        <p:tav tm="100000">
                                          <p:val>
                                            <p:strVal val="#ppt_x"/>
                                          </p:val>
                                        </p:tav>
                                      </p:tavLst>
                                    </p:anim>
                                    <p:anim calcmode="lin" valueType="num">
                                      <p:cBhvr>
                                        <p:cTn id="13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animBg="1"/>
      <p:bldP spid="9" grpId="1" animBg="1"/>
      <p:bldP spid="10" grpId="0" animBg="1"/>
      <p:bldP spid="10" grpId="1" animBg="1"/>
      <p:bldP spid="11" grpId="0"/>
      <p:bldP spid="12" grpId="0" animBg="1"/>
      <p:bldP spid="13" grpId="0" animBg="1"/>
      <p:bldP spid="14" grpId="0" animBg="1"/>
      <p:bldP spid="15" grpId="0" animBg="1"/>
      <p:bldP spid="16" grpId="0"/>
      <p:bldP spid="17" grpId="0" animBg="1"/>
      <p:bldP spid="18" grpId="0"/>
      <p:bldP spid="19" grpId="0"/>
      <p:bldP spid="20" grpId="0" animBg="1"/>
      <p:bldP spid="21" grpId="0" animBg="1"/>
      <p:bldP spid="22" grpId="0"/>
      <p:bldP spid="23" grpId="0" animBg="1"/>
      <p:bldP spid="24" grpId="0" animBg="1"/>
      <p:bldP spid="25" grpId="0" animBg="1"/>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342504" y="228600"/>
            <a:ext cx="11149013" cy="74789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VAS and Memory States</a:t>
            </a:r>
            <a:endParaRPr lang="en-GB" dirty="0"/>
          </a:p>
        </p:txBody>
      </p:sp>
      <p:sp>
        <p:nvSpPr>
          <p:cNvPr id="4" name="Rectangle 3"/>
          <p:cNvSpPr/>
          <p:nvPr/>
        </p:nvSpPr>
        <p:spPr bwMode="auto">
          <a:xfrm>
            <a:off x="855650" y="2288155"/>
            <a:ext cx="1819147" cy="988567"/>
          </a:xfrm>
          <a:prstGeom prst="rect">
            <a:avLst/>
          </a:prstGeom>
          <a:solidFill>
            <a:srgbClr val="FFF1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r>
              <a:rPr lang="en-US"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KERNEL</a:t>
            </a:r>
            <a:endParaRPr lang="en-US" spc="-70" dirty="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5" name="Rectangle 4"/>
          <p:cNvSpPr/>
          <p:nvPr/>
        </p:nvSpPr>
        <p:spPr bwMode="auto">
          <a:xfrm>
            <a:off x="855650" y="1606873"/>
            <a:ext cx="1819147" cy="681282"/>
          </a:xfrm>
          <a:prstGeom prst="rect">
            <a:avLst/>
          </a:prstGeom>
          <a:solidFill>
            <a:srgbClr val="FFFC9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r>
              <a:rPr lang="en-US"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SQLServr.exe</a:t>
            </a:r>
            <a:endParaRPr lang="en-US" spc="-70" dirty="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6" name="Rectangle 5"/>
          <p:cNvSpPr/>
          <p:nvPr/>
        </p:nvSpPr>
        <p:spPr bwMode="auto">
          <a:xfrm>
            <a:off x="864010" y="3263893"/>
            <a:ext cx="1819147" cy="1802054"/>
          </a:xfrm>
          <a:prstGeom prst="rect">
            <a:avLst/>
          </a:prstGeom>
          <a:solidFill>
            <a:srgbClr val="FCD11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600" spc="-70" dirty="0" smtClean="0">
                <a:solidFill>
                  <a:srgbClr val="000000"/>
                </a:solidFill>
                <a:latin typeface="Segoe UI" pitchFamily="34" charset="0"/>
                <a:ea typeface="Segoe UI" pitchFamily="34" charset="0"/>
                <a:cs typeface="Segoe UI" pitchFamily="34" charset="0"/>
              </a:rPr>
              <a:t>USER MODE ADDRESS SPACE</a:t>
            </a:r>
          </a:p>
        </p:txBody>
      </p:sp>
      <p:sp>
        <p:nvSpPr>
          <p:cNvPr id="7" name="Rectangle 6"/>
          <p:cNvSpPr/>
          <p:nvPr/>
        </p:nvSpPr>
        <p:spPr bwMode="auto">
          <a:xfrm>
            <a:off x="864009" y="3279021"/>
            <a:ext cx="709104" cy="497946"/>
          </a:xfrm>
          <a:prstGeom prst="rect">
            <a:avLst/>
          </a:prstGeom>
          <a:solidFill>
            <a:srgbClr val="E8112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C</a:t>
            </a:r>
            <a:endParaRPr lang="en-US"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8" name="Rectangle 7"/>
          <p:cNvSpPr/>
          <p:nvPr/>
        </p:nvSpPr>
        <p:spPr bwMode="auto">
          <a:xfrm>
            <a:off x="1573112" y="3276723"/>
            <a:ext cx="1101685" cy="500243"/>
          </a:xfrm>
          <a:prstGeom prst="rect">
            <a:avLst/>
          </a:prstGeom>
          <a:solidFill>
            <a:srgbClr val="55D45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6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FREE</a:t>
            </a:r>
          </a:p>
        </p:txBody>
      </p:sp>
      <p:sp>
        <p:nvSpPr>
          <p:cNvPr id="9" name="Rectangle 8"/>
          <p:cNvSpPr/>
          <p:nvPr/>
        </p:nvSpPr>
        <p:spPr bwMode="auto">
          <a:xfrm>
            <a:off x="864009" y="3776967"/>
            <a:ext cx="1259945" cy="629780"/>
          </a:xfrm>
          <a:prstGeom prst="rect">
            <a:avLst/>
          </a:prstGeom>
          <a:solidFill>
            <a:srgbClr val="002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RESERVED</a:t>
            </a:r>
          </a:p>
        </p:txBody>
      </p:sp>
      <p:sp>
        <p:nvSpPr>
          <p:cNvPr id="10" name="Rectangle 9"/>
          <p:cNvSpPr/>
          <p:nvPr/>
        </p:nvSpPr>
        <p:spPr bwMode="auto">
          <a:xfrm>
            <a:off x="2123954" y="4406748"/>
            <a:ext cx="550842" cy="672030"/>
          </a:xfrm>
          <a:prstGeom prst="rect">
            <a:avLst/>
          </a:prstGeom>
          <a:solidFill>
            <a:srgbClr val="00723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CM</a:t>
            </a:r>
            <a:endParaRPr lang="en-US"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11" name="Rectangle 10"/>
          <p:cNvSpPr/>
          <p:nvPr/>
        </p:nvSpPr>
        <p:spPr bwMode="auto">
          <a:xfrm>
            <a:off x="2132315" y="3779265"/>
            <a:ext cx="550842" cy="627483"/>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C</a:t>
            </a:r>
          </a:p>
        </p:txBody>
      </p:sp>
      <p:sp>
        <p:nvSpPr>
          <p:cNvPr id="12" name="Rectangle 11"/>
          <p:cNvSpPr/>
          <p:nvPr/>
        </p:nvSpPr>
        <p:spPr bwMode="auto">
          <a:xfrm>
            <a:off x="1218561" y="4406746"/>
            <a:ext cx="550842" cy="672030"/>
          </a:xfrm>
          <a:prstGeom prst="rect">
            <a:avLst/>
          </a:prstGeom>
          <a:solidFill>
            <a:srgbClr val="00723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CM</a:t>
            </a:r>
            <a:endParaRPr lang="en-US"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13" name="Rectangle 12"/>
          <p:cNvSpPr/>
          <p:nvPr/>
        </p:nvSpPr>
        <p:spPr bwMode="auto">
          <a:xfrm>
            <a:off x="1769402" y="4406747"/>
            <a:ext cx="354551" cy="672029"/>
          </a:xfrm>
          <a:prstGeom prst="rect">
            <a:avLst/>
          </a:prstGeom>
          <a:solidFill>
            <a:srgbClr val="55D45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F</a:t>
            </a:r>
          </a:p>
        </p:txBody>
      </p:sp>
      <p:sp>
        <p:nvSpPr>
          <p:cNvPr id="14" name="Rectangle 13"/>
          <p:cNvSpPr/>
          <p:nvPr/>
        </p:nvSpPr>
        <p:spPr bwMode="auto">
          <a:xfrm>
            <a:off x="864010" y="4406747"/>
            <a:ext cx="354552" cy="672030"/>
          </a:xfrm>
          <a:prstGeom prst="rect">
            <a:avLst/>
          </a:prstGeom>
          <a:solidFill>
            <a:srgbClr val="55D45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F</a:t>
            </a:r>
          </a:p>
        </p:txBody>
      </p:sp>
      <p:sp>
        <p:nvSpPr>
          <p:cNvPr id="15" name="Rectangle 14"/>
          <p:cNvSpPr/>
          <p:nvPr/>
        </p:nvSpPr>
        <p:spPr bwMode="auto">
          <a:xfrm>
            <a:off x="6659703" y="2288154"/>
            <a:ext cx="1819147" cy="988567"/>
          </a:xfrm>
          <a:prstGeom prst="rect">
            <a:avLst/>
          </a:prstGeom>
          <a:solidFill>
            <a:srgbClr val="FFF1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r>
              <a:rPr lang="en-US"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KERNEL</a:t>
            </a:r>
            <a:endParaRPr lang="en-US" spc="-70" dirty="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16" name="Rectangle 15"/>
          <p:cNvSpPr/>
          <p:nvPr/>
        </p:nvSpPr>
        <p:spPr bwMode="auto">
          <a:xfrm>
            <a:off x="6659703" y="1606872"/>
            <a:ext cx="1819147" cy="681282"/>
          </a:xfrm>
          <a:prstGeom prst="rect">
            <a:avLst/>
          </a:prstGeom>
          <a:solidFill>
            <a:srgbClr val="FFFC9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r>
              <a:rPr lang="en-US"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NOTEPAD.exe</a:t>
            </a:r>
            <a:endParaRPr lang="en-US" spc="-70" dirty="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17" name="Rectangle 16"/>
          <p:cNvSpPr/>
          <p:nvPr/>
        </p:nvSpPr>
        <p:spPr bwMode="auto">
          <a:xfrm>
            <a:off x="6668062" y="3263893"/>
            <a:ext cx="1819147" cy="1802054"/>
          </a:xfrm>
          <a:prstGeom prst="rect">
            <a:avLst/>
          </a:prstGeom>
          <a:solidFill>
            <a:srgbClr val="FCD11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GB" sz="1600" spc="-70" dirty="0" smtClean="0">
                <a:solidFill>
                  <a:srgbClr val="000000"/>
                </a:solidFill>
                <a:latin typeface="Segoe UI" pitchFamily="34" charset="0"/>
                <a:ea typeface="Segoe UI" pitchFamily="34" charset="0"/>
                <a:cs typeface="Segoe UI" pitchFamily="34" charset="0"/>
              </a:rPr>
              <a:t>USER MODE ADDRESS SPACE</a:t>
            </a:r>
            <a:endParaRPr lang="en-US" sz="1600" spc="-70" dirty="0" smtClean="0">
              <a:solidFill>
                <a:srgbClr val="000000"/>
              </a:solidFill>
              <a:latin typeface="Segoe UI" pitchFamily="34" charset="0"/>
              <a:ea typeface="Segoe UI" pitchFamily="34" charset="0"/>
              <a:cs typeface="Segoe UI" pitchFamily="34" charset="0"/>
            </a:endParaRPr>
          </a:p>
        </p:txBody>
      </p:sp>
      <p:sp>
        <p:nvSpPr>
          <p:cNvPr id="18" name="Rectangle 17"/>
          <p:cNvSpPr/>
          <p:nvPr/>
        </p:nvSpPr>
        <p:spPr bwMode="auto">
          <a:xfrm>
            <a:off x="6659703" y="3281319"/>
            <a:ext cx="709104" cy="497946"/>
          </a:xfrm>
          <a:prstGeom prst="rect">
            <a:avLst/>
          </a:prstGeom>
          <a:solidFill>
            <a:srgbClr val="E8112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C</a:t>
            </a:r>
            <a:endParaRPr lang="en-US"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19" name="Rectangle 18"/>
          <p:cNvSpPr/>
          <p:nvPr/>
        </p:nvSpPr>
        <p:spPr bwMode="auto">
          <a:xfrm>
            <a:off x="7377166" y="3273864"/>
            <a:ext cx="1101685" cy="500243"/>
          </a:xfrm>
          <a:prstGeom prst="rect">
            <a:avLst/>
          </a:prstGeom>
          <a:solidFill>
            <a:srgbClr val="55D45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6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FREE</a:t>
            </a:r>
          </a:p>
        </p:txBody>
      </p:sp>
      <p:sp>
        <p:nvSpPr>
          <p:cNvPr id="20" name="Rectangle 19"/>
          <p:cNvSpPr/>
          <p:nvPr/>
        </p:nvSpPr>
        <p:spPr bwMode="auto">
          <a:xfrm>
            <a:off x="7928007" y="4406747"/>
            <a:ext cx="550842" cy="672030"/>
          </a:xfrm>
          <a:prstGeom prst="rect">
            <a:avLst/>
          </a:prstGeom>
          <a:solidFill>
            <a:srgbClr val="00723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CM</a:t>
            </a:r>
            <a:endParaRPr lang="en-US"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21" name="Rectangle 20"/>
          <p:cNvSpPr/>
          <p:nvPr/>
        </p:nvSpPr>
        <p:spPr bwMode="auto">
          <a:xfrm>
            <a:off x="6668062" y="4406745"/>
            <a:ext cx="550842" cy="672030"/>
          </a:xfrm>
          <a:prstGeom prst="rect">
            <a:avLst/>
          </a:prstGeom>
          <a:solidFill>
            <a:srgbClr val="00723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CM</a:t>
            </a:r>
            <a:endParaRPr lang="en-US"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22" name="Rectangle 21"/>
          <p:cNvSpPr/>
          <p:nvPr/>
        </p:nvSpPr>
        <p:spPr bwMode="auto">
          <a:xfrm>
            <a:off x="6668062" y="3779262"/>
            <a:ext cx="1804445" cy="627485"/>
          </a:xfrm>
          <a:prstGeom prst="rect">
            <a:avLst/>
          </a:prstGeom>
          <a:solidFill>
            <a:srgbClr val="55D45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6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FREE</a:t>
            </a:r>
          </a:p>
        </p:txBody>
      </p:sp>
      <p:sp>
        <p:nvSpPr>
          <p:cNvPr id="23" name="Rectangle 22"/>
          <p:cNvSpPr/>
          <p:nvPr/>
        </p:nvSpPr>
        <p:spPr bwMode="auto">
          <a:xfrm>
            <a:off x="7218904" y="4406745"/>
            <a:ext cx="709104" cy="672030"/>
          </a:xfrm>
          <a:prstGeom prst="rect">
            <a:avLst/>
          </a:prstGeom>
          <a:solidFill>
            <a:srgbClr val="55D45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6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FREE</a:t>
            </a:r>
          </a:p>
        </p:txBody>
      </p:sp>
      <p:sp>
        <p:nvSpPr>
          <p:cNvPr id="24" name="Rectangle 23"/>
          <p:cNvSpPr/>
          <p:nvPr/>
        </p:nvSpPr>
        <p:spPr bwMode="auto">
          <a:xfrm>
            <a:off x="7478071" y="5536620"/>
            <a:ext cx="899053" cy="869858"/>
          </a:xfrm>
          <a:prstGeom prst="rect">
            <a:avLst/>
          </a:prstGeom>
          <a:solidFill>
            <a:srgbClr val="002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endParaRPr lang="en-US"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25" name="Freeform 79"/>
          <p:cNvSpPr>
            <a:spLocks noEditPoints="1"/>
          </p:cNvSpPr>
          <p:nvPr/>
        </p:nvSpPr>
        <p:spPr bwMode="black">
          <a:xfrm>
            <a:off x="7478482" y="5433001"/>
            <a:ext cx="899051" cy="978729"/>
          </a:xfrm>
          <a:custGeom>
            <a:avLst/>
            <a:gdLst>
              <a:gd name="T0" fmla="*/ 1441 w 1615"/>
              <a:gd name="T1" fmla="*/ 131 h 2179"/>
              <a:gd name="T2" fmla="*/ 1344 w 1615"/>
              <a:gd name="T3" fmla="*/ 16 h 2179"/>
              <a:gd name="T4" fmla="*/ 306 w 1615"/>
              <a:gd name="T5" fmla="*/ 0 h 2179"/>
              <a:gd name="T6" fmla="*/ 62 w 1615"/>
              <a:gd name="T7" fmla="*/ 171 h 2179"/>
              <a:gd name="T8" fmla="*/ 174 w 1615"/>
              <a:gd name="T9" fmla="*/ 131 h 2179"/>
              <a:gd name="T10" fmla="*/ 174 w 1615"/>
              <a:gd name="T11" fmla="*/ 180 h 2179"/>
              <a:gd name="T12" fmla="*/ 0 w 1615"/>
              <a:gd name="T13" fmla="*/ 2005 h 2179"/>
              <a:gd name="T14" fmla="*/ 1441 w 1615"/>
              <a:gd name="T15" fmla="*/ 2179 h 2179"/>
              <a:gd name="T16" fmla="*/ 1615 w 1615"/>
              <a:gd name="T17" fmla="*/ 354 h 2179"/>
              <a:gd name="T18" fmla="*/ 1518 w 1615"/>
              <a:gd name="T19" fmla="*/ 2005 h 2179"/>
              <a:gd name="T20" fmla="*/ 174 w 1615"/>
              <a:gd name="T21" fmla="*/ 2082 h 2179"/>
              <a:gd name="T22" fmla="*/ 97 w 1615"/>
              <a:gd name="T23" fmla="*/ 354 h 2179"/>
              <a:gd name="T24" fmla="*/ 1441 w 1615"/>
              <a:gd name="T25" fmla="*/ 277 h 2179"/>
              <a:gd name="T26" fmla="*/ 1518 w 1615"/>
              <a:gd name="T27" fmla="*/ 2005 h 2179"/>
              <a:gd name="T28" fmla="*/ 241 w 1615"/>
              <a:gd name="T29" fmla="*/ 1038 h 2179"/>
              <a:gd name="T30" fmla="*/ 532 w 1615"/>
              <a:gd name="T31" fmla="*/ 1339 h 2179"/>
              <a:gd name="T32" fmla="*/ 713 w 1615"/>
              <a:gd name="T33" fmla="*/ 1304 h 2179"/>
              <a:gd name="T34" fmla="*/ 695 w 1615"/>
              <a:gd name="T35" fmla="*/ 1594 h 2179"/>
              <a:gd name="T36" fmla="*/ 1375 w 1615"/>
              <a:gd name="T37" fmla="*/ 1038 h 2179"/>
              <a:gd name="T38" fmla="*/ 808 w 1615"/>
              <a:gd name="T39" fmla="*/ 1206 h 2179"/>
              <a:gd name="T40" fmla="*/ 808 w 1615"/>
              <a:gd name="T41" fmla="*/ 870 h 2179"/>
              <a:gd name="T42" fmla="*/ 808 w 1615"/>
              <a:gd name="T43" fmla="*/ 1206 h 2179"/>
              <a:gd name="T44" fmla="*/ 652 w 1615"/>
              <a:gd name="T45" fmla="*/ 1331 h 2179"/>
              <a:gd name="T46" fmla="*/ 453 w 1615"/>
              <a:gd name="T47" fmla="*/ 1481 h 2179"/>
              <a:gd name="T48" fmla="*/ 258 w 1615"/>
              <a:gd name="T49" fmla="*/ 1960 h 2179"/>
              <a:gd name="T50" fmla="*/ 534 w 1615"/>
              <a:gd name="T51" fmla="*/ 1842 h 2179"/>
              <a:gd name="T52" fmla="*/ 702 w 1615"/>
              <a:gd name="T53" fmla="*/ 1467 h 2179"/>
              <a:gd name="T54" fmla="*/ 418 w 1615"/>
              <a:gd name="T55" fmla="*/ 1872 h 2179"/>
              <a:gd name="T56" fmla="*/ 284 w 1615"/>
              <a:gd name="T57" fmla="*/ 1780 h 2179"/>
              <a:gd name="T58" fmla="*/ 418 w 1615"/>
              <a:gd name="T59" fmla="*/ 1872 h 2179"/>
              <a:gd name="T60" fmla="*/ 204 w 1615"/>
              <a:gd name="T61" fmla="*/ 323 h 2179"/>
              <a:gd name="T62" fmla="*/ 204 w 1615"/>
              <a:gd name="T63" fmla="*/ 428 h 2179"/>
              <a:gd name="T64" fmla="*/ 1418 w 1615"/>
              <a:gd name="T65" fmla="*/ 323 h 2179"/>
              <a:gd name="T66" fmla="*/ 1418 w 1615"/>
              <a:gd name="T67" fmla="*/ 428 h 2179"/>
              <a:gd name="T68" fmla="*/ 1418 w 1615"/>
              <a:gd name="T69" fmla="*/ 323 h 2179"/>
              <a:gd name="T70" fmla="*/ 1366 w 1615"/>
              <a:gd name="T71" fmla="*/ 1978 h 2179"/>
              <a:gd name="T72" fmla="*/ 1471 w 1615"/>
              <a:gd name="T73" fmla="*/ 1978 h 2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5" h="2179">
                <a:moveTo>
                  <a:pt x="174" y="131"/>
                </a:moveTo>
                <a:cubicBezTo>
                  <a:pt x="1441" y="131"/>
                  <a:pt x="1441" y="131"/>
                  <a:pt x="1441" y="131"/>
                </a:cubicBezTo>
                <a:cubicBezTo>
                  <a:pt x="1465" y="131"/>
                  <a:pt x="1488" y="136"/>
                  <a:pt x="1509" y="145"/>
                </a:cubicBezTo>
                <a:cubicBezTo>
                  <a:pt x="1344" y="16"/>
                  <a:pt x="1344" y="16"/>
                  <a:pt x="1344" y="16"/>
                </a:cubicBezTo>
                <a:cubicBezTo>
                  <a:pt x="1333" y="7"/>
                  <a:pt x="1312" y="0"/>
                  <a:pt x="1298" y="0"/>
                </a:cubicBezTo>
                <a:cubicBezTo>
                  <a:pt x="306" y="0"/>
                  <a:pt x="306" y="0"/>
                  <a:pt x="306" y="0"/>
                </a:cubicBezTo>
                <a:cubicBezTo>
                  <a:pt x="292" y="0"/>
                  <a:pt x="271" y="7"/>
                  <a:pt x="260" y="16"/>
                </a:cubicBezTo>
                <a:cubicBezTo>
                  <a:pt x="62" y="171"/>
                  <a:pt x="62" y="171"/>
                  <a:pt x="62" y="171"/>
                </a:cubicBezTo>
                <a:cubicBezTo>
                  <a:pt x="64" y="171"/>
                  <a:pt x="64" y="171"/>
                  <a:pt x="64" y="171"/>
                </a:cubicBezTo>
                <a:cubicBezTo>
                  <a:pt x="94" y="146"/>
                  <a:pt x="132" y="131"/>
                  <a:pt x="174" y="131"/>
                </a:cubicBezTo>
                <a:close/>
                <a:moveTo>
                  <a:pt x="1441" y="180"/>
                </a:moveTo>
                <a:cubicBezTo>
                  <a:pt x="174" y="180"/>
                  <a:pt x="174" y="180"/>
                  <a:pt x="174" y="180"/>
                </a:cubicBezTo>
                <a:cubicBezTo>
                  <a:pt x="78" y="180"/>
                  <a:pt x="0" y="258"/>
                  <a:pt x="0" y="354"/>
                </a:cubicBezTo>
                <a:cubicBezTo>
                  <a:pt x="0" y="2005"/>
                  <a:pt x="0" y="2005"/>
                  <a:pt x="0" y="2005"/>
                </a:cubicBezTo>
                <a:cubicBezTo>
                  <a:pt x="0" y="2101"/>
                  <a:pt x="78" y="2179"/>
                  <a:pt x="174" y="2179"/>
                </a:cubicBezTo>
                <a:cubicBezTo>
                  <a:pt x="1441" y="2179"/>
                  <a:pt x="1441" y="2179"/>
                  <a:pt x="1441" y="2179"/>
                </a:cubicBezTo>
                <a:cubicBezTo>
                  <a:pt x="1537" y="2179"/>
                  <a:pt x="1615" y="2101"/>
                  <a:pt x="1615" y="2005"/>
                </a:cubicBezTo>
                <a:cubicBezTo>
                  <a:pt x="1615" y="354"/>
                  <a:pt x="1615" y="354"/>
                  <a:pt x="1615" y="354"/>
                </a:cubicBezTo>
                <a:cubicBezTo>
                  <a:pt x="1615" y="258"/>
                  <a:pt x="1537" y="180"/>
                  <a:pt x="1441" y="180"/>
                </a:cubicBezTo>
                <a:close/>
                <a:moveTo>
                  <a:pt x="1518" y="2005"/>
                </a:moveTo>
                <a:cubicBezTo>
                  <a:pt x="1518" y="2047"/>
                  <a:pt x="1484" y="2082"/>
                  <a:pt x="1441" y="2082"/>
                </a:cubicBezTo>
                <a:cubicBezTo>
                  <a:pt x="174" y="2082"/>
                  <a:pt x="174" y="2082"/>
                  <a:pt x="174" y="2082"/>
                </a:cubicBezTo>
                <a:cubicBezTo>
                  <a:pt x="132" y="2082"/>
                  <a:pt x="97" y="2047"/>
                  <a:pt x="97" y="2005"/>
                </a:cubicBezTo>
                <a:cubicBezTo>
                  <a:pt x="97" y="354"/>
                  <a:pt x="97" y="354"/>
                  <a:pt x="97" y="354"/>
                </a:cubicBezTo>
                <a:cubicBezTo>
                  <a:pt x="97" y="312"/>
                  <a:pt x="132" y="277"/>
                  <a:pt x="174" y="277"/>
                </a:cubicBezTo>
                <a:cubicBezTo>
                  <a:pt x="1441" y="277"/>
                  <a:pt x="1441" y="277"/>
                  <a:pt x="1441" y="277"/>
                </a:cubicBezTo>
                <a:cubicBezTo>
                  <a:pt x="1484" y="277"/>
                  <a:pt x="1518" y="312"/>
                  <a:pt x="1518" y="354"/>
                </a:cubicBezTo>
                <a:lnTo>
                  <a:pt x="1518" y="2005"/>
                </a:lnTo>
                <a:close/>
                <a:moveTo>
                  <a:pt x="808" y="471"/>
                </a:moveTo>
                <a:cubicBezTo>
                  <a:pt x="494" y="471"/>
                  <a:pt x="241" y="725"/>
                  <a:pt x="241" y="1038"/>
                </a:cubicBezTo>
                <a:cubicBezTo>
                  <a:pt x="241" y="1201"/>
                  <a:pt x="309" y="1347"/>
                  <a:pt x="419" y="1451"/>
                </a:cubicBezTo>
                <a:cubicBezTo>
                  <a:pt x="532" y="1339"/>
                  <a:pt x="532" y="1339"/>
                  <a:pt x="532" y="1339"/>
                </a:cubicBezTo>
                <a:cubicBezTo>
                  <a:pt x="565" y="1305"/>
                  <a:pt x="610" y="1286"/>
                  <a:pt x="652" y="1286"/>
                </a:cubicBezTo>
                <a:cubicBezTo>
                  <a:pt x="675" y="1286"/>
                  <a:pt x="696" y="1292"/>
                  <a:pt x="713" y="1304"/>
                </a:cubicBezTo>
                <a:cubicBezTo>
                  <a:pt x="762" y="1337"/>
                  <a:pt x="775" y="1416"/>
                  <a:pt x="744" y="1486"/>
                </a:cubicBezTo>
                <a:cubicBezTo>
                  <a:pt x="695" y="1594"/>
                  <a:pt x="695" y="1594"/>
                  <a:pt x="695" y="1594"/>
                </a:cubicBezTo>
                <a:cubicBezTo>
                  <a:pt x="731" y="1601"/>
                  <a:pt x="769" y="1605"/>
                  <a:pt x="808" y="1605"/>
                </a:cubicBezTo>
                <a:cubicBezTo>
                  <a:pt x="1121" y="1605"/>
                  <a:pt x="1375" y="1351"/>
                  <a:pt x="1375" y="1038"/>
                </a:cubicBezTo>
                <a:cubicBezTo>
                  <a:pt x="1375" y="725"/>
                  <a:pt x="1121" y="471"/>
                  <a:pt x="808" y="471"/>
                </a:cubicBezTo>
                <a:close/>
                <a:moveTo>
                  <a:pt x="808" y="1206"/>
                </a:moveTo>
                <a:cubicBezTo>
                  <a:pt x="715" y="1206"/>
                  <a:pt x="640" y="1131"/>
                  <a:pt x="640" y="1038"/>
                </a:cubicBezTo>
                <a:cubicBezTo>
                  <a:pt x="640" y="945"/>
                  <a:pt x="715" y="870"/>
                  <a:pt x="808" y="870"/>
                </a:cubicBezTo>
                <a:cubicBezTo>
                  <a:pt x="900" y="870"/>
                  <a:pt x="976" y="945"/>
                  <a:pt x="976" y="1038"/>
                </a:cubicBezTo>
                <a:cubicBezTo>
                  <a:pt x="976" y="1131"/>
                  <a:pt x="900" y="1206"/>
                  <a:pt x="808" y="1206"/>
                </a:cubicBezTo>
                <a:close/>
                <a:moveTo>
                  <a:pt x="687" y="1341"/>
                </a:moveTo>
                <a:cubicBezTo>
                  <a:pt x="678" y="1334"/>
                  <a:pt x="665" y="1331"/>
                  <a:pt x="652" y="1331"/>
                </a:cubicBezTo>
                <a:cubicBezTo>
                  <a:pt x="623" y="1331"/>
                  <a:pt x="590" y="1345"/>
                  <a:pt x="564" y="1371"/>
                </a:cubicBezTo>
                <a:cubicBezTo>
                  <a:pt x="453" y="1481"/>
                  <a:pt x="453" y="1481"/>
                  <a:pt x="453" y="1481"/>
                </a:cubicBezTo>
                <a:cubicBezTo>
                  <a:pt x="271" y="1660"/>
                  <a:pt x="271" y="1660"/>
                  <a:pt x="271" y="1660"/>
                </a:cubicBezTo>
                <a:cubicBezTo>
                  <a:pt x="170" y="1760"/>
                  <a:pt x="164" y="1895"/>
                  <a:pt x="258" y="1960"/>
                </a:cubicBezTo>
                <a:cubicBezTo>
                  <a:pt x="286" y="1979"/>
                  <a:pt x="315" y="1988"/>
                  <a:pt x="346" y="1988"/>
                </a:cubicBezTo>
                <a:cubicBezTo>
                  <a:pt x="419" y="1988"/>
                  <a:pt x="493" y="1935"/>
                  <a:pt x="534" y="1842"/>
                </a:cubicBezTo>
                <a:cubicBezTo>
                  <a:pt x="650" y="1583"/>
                  <a:pt x="650" y="1583"/>
                  <a:pt x="650" y="1583"/>
                </a:cubicBezTo>
                <a:cubicBezTo>
                  <a:pt x="702" y="1467"/>
                  <a:pt x="702" y="1467"/>
                  <a:pt x="702" y="1467"/>
                </a:cubicBezTo>
                <a:cubicBezTo>
                  <a:pt x="724" y="1418"/>
                  <a:pt x="717" y="1362"/>
                  <a:pt x="687" y="1341"/>
                </a:cubicBezTo>
                <a:close/>
                <a:moveTo>
                  <a:pt x="418" y="1872"/>
                </a:moveTo>
                <a:cubicBezTo>
                  <a:pt x="392" y="1909"/>
                  <a:pt x="341" y="1919"/>
                  <a:pt x="304" y="1893"/>
                </a:cubicBezTo>
                <a:cubicBezTo>
                  <a:pt x="267" y="1867"/>
                  <a:pt x="258" y="1817"/>
                  <a:pt x="284" y="1780"/>
                </a:cubicBezTo>
                <a:cubicBezTo>
                  <a:pt x="310" y="1743"/>
                  <a:pt x="360" y="1734"/>
                  <a:pt x="397" y="1759"/>
                </a:cubicBezTo>
                <a:cubicBezTo>
                  <a:pt x="434" y="1785"/>
                  <a:pt x="443" y="1836"/>
                  <a:pt x="418" y="1872"/>
                </a:cubicBezTo>
                <a:close/>
                <a:moveTo>
                  <a:pt x="256" y="376"/>
                </a:moveTo>
                <a:cubicBezTo>
                  <a:pt x="256" y="346"/>
                  <a:pt x="233" y="323"/>
                  <a:pt x="204" y="323"/>
                </a:cubicBezTo>
                <a:cubicBezTo>
                  <a:pt x="174" y="323"/>
                  <a:pt x="151" y="346"/>
                  <a:pt x="151" y="376"/>
                </a:cubicBezTo>
                <a:cubicBezTo>
                  <a:pt x="151" y="405"/>
                  <a:pt x="174" y="428"/>
                  <a:pt x="204" y="428"/>
                </a:cubicBezTo>
                <a:cubicBezTo>
                  <a:pt x="233" y="428"/>
                  <a:pt x="256" y="405"/>
                  <a:pt x="256" y="376"/>
                </a:cubicBezTo>
                <a:close/>
                <a:moveTo>
                  <a:pt x="1418" y="323"/>
                </a:moveTo>
                <a:cubicBezTo>
                  <a:pt x="1389" y="323"/>
                  <a:pt x="1366" y="346"/>
                  <a:pt x="1366" y="376"/>
                </a:cubicBezTo>
                <a:cubicBezTo>
                  <a:pt x="1366" y="405"/>
                  <a:pt x="1389" y="428"/>
                  <a:pt x="1418" y="428"/>
                </a:cubicBezTo>
                <a:cubicBezTo>
                  <a:pt x="1448" y="428"/>
                  <a:pt x="1471" y="405"/>
                  <a:pt x="1471" y="376"/>
                </a:cubicBezTo>
                <a:cubicBezTo>
                  <a:pt x="1471" y="346"/>
                  <a:pt x="1448" y="323"/>
                  <a:pt x="1418" y="323"/>
                </a:cubicBezTo>
                <a:close/>
                <a:moveTo>
                  <a:pt x="1418" y="1925"/>
                </a:moveTo>
                <a:cubicBezTo>
                  <a:pt x="1389" y="1925"/>
                  <a:pt x="1366" y="1949"/>
                  <a:pt x="1366" y="1978"/>
                </a:cubicBezTo>
                <a:cubicBezTo>
                  <a:pt x="1366" y="2007"/>
                  <a:pt x="1389" y="2031"/>
                  <a:pt x="1418" y="2031"/>
                </a:cubicBezTo>
                <a:cubicBezTo>
                  <a:pt x="1448" y="2031"/>
                  <a:pt x="1471" y="2007"/>
                  <a:pt x="1471" y="1978"/>
                </a:cubicBezTo>
                <a:cubicBezTo>
                  <a:pt x="1471" y="1949"/>
                  <a:pt x="1448" y="1925"/>
                  <a:pt x="1418" y="1925"/>
                </a:cubicBezTo>
                <a:close/>
              </a:path>
            </a:pathLst>
          </a:custGeom>
          <a:solidFill>
            <a:srgbClr val="FFFFFF"/>
          </a:solidFill>
          <a:ln>
            <a:noFill/>
          </a:ln>
        </p:spPr>
        <p:txBody>
          <a:bodyPr vert="horz" wrap="square" lIns="82305" tIns="41153" rIns="82305" bIns="41153" numCol="1" anchor="t" anchorCtr="0" compatLnSpc="1">
            <a:prstTxWarp prst="textNoShape">
              <a:avLst/>
            </a:prstTxWarp>
          </a:bodyPr>
          <a:lstStyle/>
          <a:p>
            <a:endParaRPr lang="en-US" sz="1600"/>
          </a:p>
        </p:txBody>
      </p:sp>
      <p:sp>
        <p:nvSpPr>
          <p:cNvPr id="26" name="Rectangle 25"/>
          <p:cNvSpPr/>
          <p:nvPr/>
        </p:nvSpPr>
        <p:spPr bwMode="auto">
          <a:xfrm>
            <a:off x="5833438" y="5536623"/>
            <a:ext cx="953361" cy="875107"/>
          </a:xfrm>
          <a:prstGeom prst="rect">
            <a:avLst/>
          </a:prstGeom>
          <a:solidFill>
            <a:srgbClr val="009E49"/>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400"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NOTEPAD.</a:t>
            </a:r>
          </a:p>
          <a:p>
            <a:pPr defTabSz="914099" fontAlgn="base">
              <a:spcBef>
                <a:spcPct val="0"/>
              </a:spcBef>
              <a:spcAft>
                <a:spcPct val="0"/>
              </a:spcAft>
            </a:pPr>
            <a:r>
              <a:rPr lang="en-US" sz="1400"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EXE</a:t>
            </a:r>
            <a:endParaRPr lang="en-US" sz="1400"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27" name="Rectangle 26"/>
          <p:cNvSpPr/>
          <p:nvPr/>
        </p:nvSpPr>
        <p:spPr bwMode="auto">
          <a:xfrm>
            <a:off x="906813" y="5516385"/>
            <a:ext cx="953361" cy="919519"/>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endParaRPr lang="en-US" sz="12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28" name="Rectangle 27"/>
          <p:cNvSpPr/>
          <p:nvPr/>
        </p:nvSpPr>
        <p:spPr bwMode="auto">
          <a:xfrm>
            <a:off x="4159921" y="5558827"/>
            <a:ext cx="953361" cy="875107"/>
          </a:xfrm>
          <a:prstGeom prst="rect">
            <a:avLst/>
          </a:prstGeom>
          <a:solidFill>
            <a:srgbClr val="00B29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MSVCRT.</a:t>
            </a:r>
          </a:p>
          <a:p>
            <a:pPr defTabSz="914099" fontAlgn="base">
              <a:spcBef>
                <a:spcPct val="0"/>
              </a:spcBef>
              <a:spcAft>
                <a:spcPct val="0"/>
              </a:spcAft>
            </a:pPr>
            <a:r>
              <a:rPr lang="en-US" sz="14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DLL</a:t>
            </a:r>
            <a:endParaRPr lang="en-US" sz="1400" spc="-70" dirty="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pic>
        <p:nvPicPr>
          <p:cNvPr id="29" name="Picture 2" descr="C:\Users\dinm\Desktop\memory-chip-ic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5113" y="5570036"/>
            <a:ext cx="958644" cy="861586"/>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29"/>
          <p:cNvSpPr/>
          <p:nvPr/>
        </p:nvSpPr>
        <p:spPr bwMode="auto">
          <a:xfrm>
            <a:off x="2674797" y="5558828"/>
            <a:ext cx="953361" cy="875107"/>
          </a:xfrm>
          <a:prstGeom prst="rect">
            <a:avLst/>
          </a:prstGeom>
          <a:solidFill>
            <a:srgbClr val="EC008C"/>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400"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SQLSERVR.EXE</a:t>
            </a:r>
          </a:p>
        </p:txBody>
      </p:sp>
      <p:cxnSp>
        <p:nvCxnSpPr>
          <p:cNvPr id="31" name="Straight Arrow Connector 30"/>
          <p:cNvCxnSpPr/>
          <p:nvPr/>
        </p:nvCxnSpPr>
        <p:spPr>
          <a:xfrm>
            <a:off x="926333" y="3774107"/>
            <a:ext cx="292228" cy="1792120"/>
          </a:xfrm>
          <a:prstGeom prst="straightConnector1">
            <a:avLst/>
          </a:prstGeom>
          <a:ln>
            <a:solidFill>
              <a:srgbClr val="00B0F0"/>
            </a:solidFill>
            <a:headEnd type="none" w="med" len="med"/>
            <a:tailEnd type="triangle" w="med" len="med"/>
          </a:ln>
          <a:effectLst>
            <a:glow rad="63500">
              <a:schemeClr val="accent1">
                <a:satMod val="175000"/>
                <a:alpha val="40000"/>
              </a:schemeClr>
            </a:glow>
          </a:effectLst>
        </p:spPr>
        <p:style>
          <a:lnRef idx="3">
            <a:schemeClr val="accent1"/>
          </a:lnRef>
          <a:fillRef idx="0">
            <a:schemeClr val="accent1"/>
          </a:fillRef>
          <a:effectRef idx="2">
            <a:schemeClr val="accent1"/>
          </a:effectRef>
          <a:fontRef idx="minor">
            <a:schemeClr val="tx1"/>
          </a:fontRef>
        </p:style>
      </p:cxnSp>
      <p:cxnSp>
        <p:nvCxnSpPr>
          <p:cNvPr id="32" name="Straight Arrow Connector 31"/>
          <p:cNvCxnSpPr/>
          <p:nvPr/>
        </p:nvCxnSpPr>
        <p:spPr>
          <a:xfrm flipH="1">
            <a:off x="1765223" y="3523163"/>
            <a:ext cx="4894480" cy="2043064"/>
          </a:xfrm>
          <a:prstGeom prst="straightConnector1">
            <a:avLst/>
          </a:prstGeom>
          <a:ln>
            <a:solidFill>
              <a:srgbClr val="00B0F0"/>
            </a:solidFill>
            <a:headEnd type="none" w="med" len="med"/>
            <a:tailEnd type="triangle" w="med" len="med"/>
          </a:ln>
          <a:effectLst>
            <a:glow rad="63500">
              <a:schemeClr val="accent1">
                <a:satMod val="175000"/>
                <a:alpha val="40000"/>
              </a:schemeClr>
            </a:glow>
          </a:effectLst>
        </p:spPr>
        <p:style>
          <a:lnRef idx="3">
            <a:schemeClr val="accent1"/>
          </a:lnRef>
          <a:fillRef idx="0">
            <a:schemeClr val="accent1"/>
          </a:fillRef>
          <a:effectRef idx="2">
            <a:schemeClr val="accent1"/>
          </a:effectRef>
          <a:fontRef idx="minor">
            <a:schemeClr val="tx1"/>
          </a:fontRef>
        </p:style>
      </p:cxnSp>
      <p:cxnSp>
        <p:nvCxnSpPr>
          <p:cNvPr id="33" name="Straight Arrow Connector 32"/>
          <p:cNvCxnSpPr>
            <a:stCxn id="12" idx="2"/>
          </p:cNvCxnSpPr>
          <p:nvPr/>
        </p:nvCxnSpPr>
        <p:spPr>
          <a:xfrm>
            <a:off x="1493982" y="5078776"/>
            <a:ext cx="1180815" cy="643014"/>
          </a:xfrm>
          <a:prstGeom prst="straightConnector1">
            <a:avLst/>
          </a:prstGeom>
          <a:ln>
            <a:solidFill>
              <a:srgbClr val="EC008C">
                <a:alpha val="49804"/>
              </a:srgbClr>
            </a:solidFill>
            <a:headEnd type="none" w="med" len="med"/>
            <a:tailEnd type="triangle" w="med" len="med"/>
          </a:ln>
          <a:effectLst>
            <a:glow rad="101600">
              <a:srgbClr val="EC008C">
                <a:alpha val="60000"/>
              </a:srgbClr>
            </a:glow>
          </a:effectLst>
        </p:spPr>
        <p:style>
          <a:lnRef idx="3">
            <a:schemeClr val="dk1"/>
          </a:lnRef>
          <a:fillRef idx="0">
            <a:schemeClr val="dk1"/>
          </a:fillRef>
          <a:effectRef idx="2">
            <a:schemeClr val="dk1"/>
          </a:effectRef>
          <a:fontRef idx="minor">
            <a:schemeClr val="tx1"/>
          </a:fontRef>
        </p:style>
      </p:cxnSp>
      <p:cxnSp>
        <p:nvCxnSpPr>
          <p:cNvPr id="34" name="Straight Arrow Connector 33"/>
          <p:cNvCxnSpPr/>
          <p:nvPr/>
        </p:nvCxnSpPr>
        <p:spPr>
          <a:xfrm>
            <a:off x="2674796" y="4943192"/>
            <a:ext cx="1485125" cy="778598"/>
          </a:xfrm>
          <a:prstGeom prst="straightConnector1">
            <a:avLst/>
          </a:prstGeom>
          <a:ln>
            <a:solidFill>
              <a:srgbClr val="00B294"/>
            </a:solidFill>
            <a:headEnd type="none" w="med" len="med"/>
            <a:tailEnd type="triangle" w="med" len="med"/>
          </a:ln>
          <a:effectLst>
            <a:glow rad="101600">
              <a:srgbClr val="00B294">
                <a:alpha val="60000"/>
              </a:srgbClr>
            </a:glow>
          </a:effectLst>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5113283" y="4943192"/>
            <a:ext cx="1546420" cy="778598"/>
          </a:xfrm>
          <a:prstGeom prst="straightConnector1">
            <a:avLst/>
          </a:prstGeom>
          <a:ln>
            <a:solidFill>
              <a:srgbClr val="00B294"/>
            </a:solidFill>
            <a:headEnd type="none" w="med" len="med"/>
            <a:tailEnd type="triangle" w="med" len="med"/>
          </a:ln>
          <a:effectLst>
            <a:glow rad="101600">
              <a:srgbClr val="00B294">
                <a:alpha val="60000"/>
              </a:srgbClr>
            </a:glow>
          </a:effectLst>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6535065" y="5078778"/>
            <a:ext cx="1511929" cy="457842"/>
          </a:xfrm>
          <a:prstGeom prst="straightConnector1">
            <a:avLst/>
          </a:prstGeom>
          <a:ln>
            <a:solidFill>
              <a:srgbClr val="009E49"/>
            </a:solidFill>
            <a:headEnd type="none" w="med" len="med"/>
            <a:tailEnd type="triangle" w="med" len="med"/>
          </a:ln>
          <a:effectLst>
            <a:glow rad="101600">
              <a:srgbClr val="009E49">
                <a:alpha val="60000"/>
              </a:srgbClr>
            </a:glow>
          </a:effectLst>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1" idx="3"/>
          </p:cNvCxnSpPr>
          <p:nvPr/>
        </p:nvCxnSpPr>
        <p:spPr>
          <a:xfrm>
            <a:off x="2683157" y="4093007"/>
            <a:ext cx="5091540" cy="1473222"/>
          </a:xfrm>
          <a:prstGeom prst="straightConnector1">
            <a:avLst/>
          </a:prstGeom>
          <a:ln>
            <a:solidFill>
              <a:srgbClr val="00188F"/>
            </a:solidFill>
            <a:headEnd type="none" w="med" len="med"/>
            <a:tailEnd type="triangle" w="med" len="med"/>
          </a:ln>
          <a:effectLst>
            <a:glow rad="101600">
              <a:srgbClr val="00188F">
                <a:alpha val="60000"/>
              </a:srgbClr>
            </a:glow>
          </a:effectLst>
        </p:spPr>
        <p:style>
          <a:lnRef idx="1">
            <a:schemeClr val="accent1"/>
          </a:lnRef>
          <a:fillRef idx="0">
            <a:schemeClr val="accent1"/>
          </a:fillRef>
          <a:effectRef idx="0">
            <a:schemeClr val="accent1"/>
          </a:effectRef>
          <a:fontRef idx="minor">
            <a:schemeClr val="tx1"/>
          </a:fontRef>
        </p:style>
      </p:cxnSp>
      <p:sp>
        <p:nvSpPr>
          <p:cNvPr id="38" name="Rectangle 37"/>
          <p:cNvSpPr/>
          <p:nvPr/>
        </p:nvSpPr>
        <p:spPr bwMode="auto">
          <a:xfrm>
            <a:off x="3062806" y="1813002"/>
            <a:ext cx="709104" cy="475152"/>
          </a:xfrm>
          <a:prstGeom prst="rect">
            <a:avLst/>
          </a:prstGeom>
          <a:solidFill>
            <a:srgbClr val="E8112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C</a:t>
            </a:r>
            <a:endParaRPr lang="en-US"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39" name="TextBox 38"/>
          <p:cNvSpPr txBox="1"/>
          <p:nvPr/>
        </p:nvSpPr>
        <p:spPr>
          <a:xfrm>
            <a:off x="3874753" y="1813002"/>
            <a:ext cx="1958685" cy="498598"/>
          </a:xfrm>
          <a:prstGeom prst="rect">
            <a:avLst/>
          </a:prstGeom>
          <a:noFill/>
        </p:spPr>
        <p:txBody>
          <a:bodyPr wrap="square" lIns="0" tIns="0" rIns="0" bIns="0" rtlCol="0">
            <a:spAutoFit/>
          </a:bodyPr>
          <a:lstStyle/>
          <a:p>
            <a:pPr>
              <a:lnSpc>
                <a:spcPct val="90000"/>
              </a:lnSpc>
            </a:pPr>
            <a:r>
              <a:rPr lang="en-GB" dirty="0" smtClean="0">
                <a:gradFill>
                  <a:gsLst>
                    <a:gs pos="2917">
                      <a:schemeClr val="tx1"/>
                    </a:gs>
                    <a:gs pos="30000">
                      <a:schemeClr val="tx1"/>
                    </a:gs>
                  </a:gsLst>
                  <a:lin ang="5400000" scaled="0"/>
                </a:gradFill>
                <a:latin typeface="+mj-lt"/>
              </a:rPr>
              <a:t>Committed Working-Set</a:t>
            </a:r>
          </a:p>
        </p:txBody>
      </p:sp>
      <p:sp>
        <p:nvSpPr>
          <p:cNvPr id="40" name="Rectangle 39"/>
          <p:cNvSpPr/>
          <p:nvPr/>
        </p:nvSpPr>
        <p:spPr bwMode="auto">
          <a:xfrm>
            <a:off x="3062806" y="2446423"/>
            <a:ext cx="709104" cy="441632"/>
          </a:xfrm>
          <a:prstGeom prst="rect">
            <a:avLst/>
          </a:prstGeom>
          <a:solidFill>
            <a:srgbClr val="00723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CM</a:t>
            </a:r>
            <a:endParaRPr lang="en-US"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41" name="TextBox 40"/>
          <p:cNvSpPr txBox="1"/>
          <p:nvPr/>
        </p:nvSpPr>
        <p:spPr>
          <a:xfrm>
            <a:off x="3978046" y="2505439"/>
            <a:ext cx="1958685" cy="249299"/>
          </a:xfrm>
          <a:prstGeom prst="rect">
            <a:avLst/>
          </a:prstGeom>
          <a:noFill/>
        </p:spPr>
        <p:txBody>
          <a:bodyPr wrap="square" lIns="0" tIns="0" rIns="0" bIns="0" rtlCol="0">
            <a:spAutoFit/>
          </a:bodyPr>
          <a:lstStyle/>
          <a:p>
            <a:pPr>
              <a:lnSpc>
                <a:spcPct val="90000"/>
              </a:lnSpc>
            </a:pPr>
            <a:r>
              <a:rPr lang="en-GB" dirty="0" smtClean="0">
                <a:gradFill>
                  <a:gsLst>
                    <a:gs pos="2917">
                      <a:schemeClr val="tx1"/>
                    </a:gs>
                    <a:gs pos="30000">
                      <a:schemeClr val="tx1"/>
                    </a:gs>
                  </a:gsLst>
                  <a:lin ang="5400000" scaled="0"/>
                </a:gradFill>
                <a:latin typeface="+mj-lt"/>
              </a:rPr>
              <a:t>Committed Mapped</a:t>
            </a:r>
          </a:p>
        </p:txBody>
      </p:sp>
      <p:sp>
        <p:nvSpPr>
          <p:cNvPr id="42" name="Rectangle 41"/>
          <p:cNvSpPr/>
          <p:nvPr/>
        </p:nvSpPr>
        <p:spPr bwMode="auto">
          <a:xfrm>
            <a:off x="3062806" y="3107797"/>
            <a:ext cx="709104" cy="416188"/>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C</a:t>
            </a:r>
          </a:p>
        </p:txBody>
      </p:sp>
      <p:sp>
        <p:nvSpPr>
          <p:cNvPr id="43" name="TextBox 42"/>
          <p:cNvSpPr txBox="1"/>
          <p:nvPr/>
        </p:nvSpPr>
        <p:spPr>
          <a:xfrm>
            <a:off x="3978046" y="3024565"/>
            <a:ext cx="1958684" cy="498598"/>
          </a:xfrm>
          <a:prstGeom prst="rect">
            <a:avLst/>
          </a:prstGeom>
          <a:noFill/>
        </p:spPr>
        <p:txBody>
          <a:bodyPr wrap="square" lIns="0" tIns="0" rIns="0" bIns="0" rtlCol="0">
            <a:spAutoFit/>
          </a:bodyPr>
          <a:lstStyle/>
          <a:p>
            <a:pPr>
              <a:lnSpc>
                <a:spcPct val="90000"/>
              </a:lnSpc>
            </a:pPr>
            <a:r>
              <a:rPr lang="en-GB" dirty="0" smtClean="0">
                <a:gradFill>
                  <a:gsLst>
                    <a:gs pos="2917">
                      <a:schemeClr val="tx1"/>
                    </a:gs>
                    <a:gs pos="30000">
                      <a:schemeClr val="tx1"/>
                    </a:gs>
                  </a:gsLst>
                  <a:lin ang="5400000" scaled="0"/>
                </a:gradFill>
                <a:latin typeface="+mj-lt"/>
              </a:rPr>
              <a:t>Committed </a:t>
            </a:r>
          </a:p>
          <a:p>
            <a:pPr>
              <a:lnSpc>
                <a:spcPct val="90000"/>
              </a:lnSpc>
            </a:pPr>
            <a:r>
              <a:rPr lang="en-GB" dirty="0" smtClean="0">
                <a:gradFill>
                  <a:gsLst>
                    <a:gs pos="2917">
                      <a:schemeClr val="tx1"/>
                    </a:gs>
                    <a:gs pos="30000">
                      <a:schemeClr val="tx1"/>
                    </a:gs>
                  </a:gsLst>
                  <a:lin ang="5400000" scaled="0"/>
                </a:gradFill>
                <a:latin typeface="+mj-lt"/>
              </a:rPr>
              <a:t>Paged-Out</a:t>
            </a:r>
          </a:p>
        </p:txBody>
      </p:sp>
    </p:spTree>
    <p:extLst>
      <p:ext uri="{BB962C8B-B14F-4D97-AF65-F5344CB8AC3E}">
        <p14:creationId xmlns:p14="http://schemas.microsoft.com/office/powerpoint/2010/main" val="303066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75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75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75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fade">
                                      <p:cBhvr>
                                        <p:cTn id="49" dur="1000"/>
                                        <p:tgtEl>
                                          <p:spTgt spid="31"/>
                                        </p:tgtEl>
                                      </p:cBhvr>
                                    </p:animEffect>
                                    <p:anim calcmode="lin" valueType="num">
                                      <p:cBhvr>
                                        <p:cTn id="50" dur="1000" fill="hold"/>
                                        <p:tgtEl>
                                          <p:spTgt spid="31"/>
                                        </p:tgtEl>
                                        <p:attrNameLst>
                                          <p:attrName>ppt_x</p:attrName>
                                        </p:attrNameLst>
                                      </p:cBhvr>
                                      <p:tavLst>
                                        <p:tav tm="0">
                                          <p:val>
                                            <p:strVal val="#ppt_x"/>
                                          </p:val>
                                        </p:tav>
                                        <p:tav tm="100000">
                                          <p:val>
                                            <p:strVal val="#ppt_x"/>
                                          </p:val>
                                        </p:tav>
                                      </p:tavLst>
                                    </p:anim>
                                    <p:anim calcmode="lin" valueType="num">
                                      <p:cBhvr>
                                        <p:cTn id="5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29"/>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5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1000"/>
                                        <p:tgtEl>
                                          <p:spTgt spid="37"/>
                                        </p:tgtEl>
                                      </p:cBhvr>
                                    </p:animEffect>
                                    <p:anim calcmode="lin" valueType="num">
                                      <p:cBhvr>
                                        <p:cTn id="68" dur="1000" fill="hold"/>
                                        <p:tgtEl>
                                          <p:spTgt spid="37"/>
                                        </p:tgtEl>
                                        <p:attrNameLst>
                                          <p:attrName>ppt_x</p:attrName>
                                        </p:attrNameLst>
                                      </p:cBhvr>
                                      <p:tavLst>
                                        <p:tav tm="0">
                                          <p:val>
                                            <p:strVal val="#ppt_x"/>
                                          </p:val>
                                        </p:tav>
                                        <p:tav tm="100000">
                                          <p:val>
                                            <p:strVal val="#ppt_x"/>
                                          </p:val>
                                        </p:tav>
                                      </p:tavLst>
                                    </p:anim>
                                    <p:anim calcmode="lin" valueType="num">
                                      <p:cBhvr>
                                        <p:cTn id="6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24"/>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fade">
                                      <p:cBhvr>
                                        <p:cTn id="78" dur="500"/>
                                        <p:tgtEl>
                                          <p:spTgt spid="12"/>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fade">
                                      <p:cBhvr>
                                        <p:cTn id="83" dur="1000"/>
                                        <p:tgtEl>
                                          <p:spTgt spid="33"/>
                                        </p:tgtEl>
                                      </p:cBhvr>
                                    </p:animEffect>
                                    <p:anim calcmode="lin" valueType="num">
                                      <p:cBhvr>
                                        <p:cTn id="84" dur="1000" fill="hold"/>
                                        <p:tgtEl>
                                          <p:spTgt spid="33"/>
                                        </p:tgtEl>
                                        <p:attrNameLst>
                                          <p:attrName>ppt_x</p:attrName>
                                        </p:attrNameLst>
                                      </p:cBhvr>
                                      <p:tavLst>
                                        <p:tav tm="0">
                                          <p:val>
                                            <p:strVal val="#ppt_x"/>
                                          </p:val>
                                        </p:tav>
                                        <p:tav tm="100000">
                                          <p:val>
                                            <p:strVal val="#ppt_x"/>
                                          </p:val>
                                        </p:tav>
                                      </p:tavLst>
                                    </p:anim>
                                    <p:anim calcmode="lin" valueType="num">
                                      <p:cBhvr>
                                        <p:cTn id="85"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30"/>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0"/>
                                        </p:tgtEl>
                                        <p:attrNameLst>
                                          <p:attrName>style.visibility</p:attrName>
                                        </p:attrNameLst>
                                      </p:cBhvr>
                                      <p:to>
                                        <p:strVal val="visible"/>
                                      </p:to>
                                    </p:set>
                                    <p:animEffect transition="in" filter="fade">
                                      <p:cBhvr>
                                        <p:cTn id="94" dur="500"/>
                                        <p:tgtEl>
                                          <p:spTgt spid="10"/>
                                        </p:tgtEl>
                                      </p:cBhvr>
                                    </p:animEffect>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nodeType="clickEffect">
                                  <p:stCondLst>
                                    <p:cond delay="0"/>
                                  </p:stCondLst>
                                  <p:childTnLst>
                                    <p:set>
                                      <p:cBhvr>
                                        <p:cTn id="98" dur="1" fill="hold">
                                          <p:stCondLst>
                                            <p:cond delay="0"/>
                                          </p:stCondLst>
                                        </p:cTn>
                                        <p:tgtEl>
                                          <p:spTgt spid="34"/>
                                        </p:tgtEl>
                                        <p:attrNameLst>
                                          <p:attrName>style.visibility</p:attrName>
                                        </p:attrNameLst>
                                      </p:cBhvr>
                                      <p:to>
                                        <p:strVal val="visible"/>
                                      </p:to>
                                    </p:set>
                                    <p:animEffect transition="in" filter="fade">
                                      <p:cBhvr>
                                        <p:cTn id="99" dur="1000"/>
                                        <p:tgtEl>
                                          <p:spTgt spid="34"/>
                                        </p:tgtEl>
                                      </p:cBhvr>
                                    </p:animEffect>
                                    <p:anim calcmode="lin" valueType="num">
                                      <p:cBhvr>
                                        <p:cTn id="100" dur="1000" fill="hold"/>
                                        <p:tgtEl>
                                          <p:spTgt spid="34"/>
                                        </p:tgtEl>
                                        <p:attrNameLst>
                                          <p:attrName>ppt_x</p:attrName>
                                        </p:attrNameLst>
                                      </p:cBhvr>
                                      <p:tavLst>
                                        <p:tav tm="0">
                                          <p:val>
                                            <p:strVal val="#ppt_x"/>
                                          </p:val>
                                        </p:tav>
                                        <p:tav tm="100000">
                                          <p:val>
                                            <p:strVal val="#ppt_x"/>
                                          </p:val>
                                        </p:tav>
                                      </p:tavLst>
                                    </p:anim>
                                    <p:anim calcmode="lin" valueType="num">
                                      <p:cBhvr>
                                        <p:cTn id="101"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28"/>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16"/>
                                        </p:tgtEl>
                                        <p:attrNameLst>
                                          <p:attrName>style.visibility</p:attrName>
                                        </p:attrNameLst>
                                      </p:cBhvr>
                                      <p:to>
                                        <p:strVal val="visible"/>
                                      </p:to>
                                    </p:set>
                                    <p:animEffect transition="in" filter="fade">
                                      <p:cBhvr>
                                        <p:cTn id="110" dur="1000"/>
                                        <p:tgtEl>
                                          <p:spTgt spid="16"/>
                                        </p:tgtEl>
                                      </p:cBhvr>
                                    </p:animEffect>
                                    <p:anim calcmode="lin" valueType="num">
                                      <p:cBhvr>
                                        <p:cTn id="111" dur="1000" fill="hold"/>
                                        <p:tgtEl>
                                          <p:spTgt spid="16"/>
                                        </p:tgtEl>
                                        <p:attrNameLst>
                                          <p:attrName>ppt_x</p:attrName>
                                        </p:attrNameLst>
                                      </p:cBhvr>
                                      <p:tavLst>
                                        <p:tav tm="0">
                                          <p:val>
                                            <p:strVal val="#ppt_x"/>
                                          </p:val>
                                        </p:tav>
                                        <p:tav tm="100000">
                                          <p:val>
                                            <p:strVal val="#ppt_x"/>
                                          </p:val>
                                        </p:tav>
                                      </p:tavLst>
                                    </p:anim>
                                    <p:anim calcmode="lin" valueType="num">
                                      <p:cBhvr>
                                        <p:cTn id="112" dur="1000" fill="hold"/>
                                        <p:tgtEl>
                                          <p:spTgt spid="16"/>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15"/>
                                        </p:tgtEl>
                                        <p:attrNameLst>
                                          <p:attrName>style.visibility</p:attrName>
                                        </p:attrNameLst>
                                      </p:cBhvr>
                                      <p:to>
                                        <p:strVal val="visible"/>
                                      </p:to>
                                    </p:set>
                                    <p:animEffect transition="in" filter="fade">
                                      <p:cBhvr>
                                        <p:cTn id="115" dur="1000"/>
                                        <p:tgtEl>
                                          <p:spTgt spid="15"/>
                                        </p:tgtEl>
                                      </p:cBhvr>
                                    </p:animEffect>
                                    <p:anim calcmode="lin" valueType="num">
                                      <p:cBhvr>
                                        <p:cTn id="116" dur="1000" fill="hold"/>
                                        <p:tgtEl>
                                          <p:spTgt spid="15"/>
                                        </p:tgtEl>
                                        <p:attrNameLst>
                                          <p:attrName>ppt_x</p:attrName>
                                        </p:attrNameLst>
                                      </p:cBhvr>
                                      <p:tavLst>
                                        <p:tav tm="0">
                                          <p:val>
                                            <p:strVal val="#ppt_x"/>
                                          </p:val>
                                        </p:tav>
                                        <p:tav tm="100000">
                                          <p:val>
                                            <p:strVal val="#ppt_x"/>
                                          </p:val>
                                        </p:tav>
                                      </p:tavLst>
                                    </p:anim>
                                    <p:anim calcmode="lin" valueType="num">
                                      <p:cBhvr>
                                        <p:cTn id="117" dur="1000" fill="hold"/>
                                        <p:tgtEl>
                                          <p:spTgt spid="15"/>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17"/>
                                        </p:tgtEl>
                                        <p:attrNameLst>
                                          <p:attrName>style.visibility</p:attrName>
                                        </p:attrNameLst>
                                      </p:cBhvr>
                                      <p:to>
                                        <p:strVal val="visible"/>
                                      </p:to>
                                    </p:set>
                                    <p:animEffect transition="in" filter="fade">
                                      <p:cBhvr>
                                        <p:cTn id="120" dur="1000"/>
                                        <p:tgtEl>
                                          <p:spTgt spid="17"/>
                                        </p:tgtEl>
                                      </p:cBhvr>
                                    </p:animEffect>
                                    <p:anim calcmode="lin" valueType="num">
                                      <p:cBhvr>
                                        <p:cTn id="121" dur="1000" fill="hold"/>
                                        <p:tgtEl>
                                          <p:spTgt spid="17"/>
                                        </p:tgtEl>
                                        <p:attrNameLst>
                                          <p:attrName>ppt_x</p:attrName>
                                        </p:attrNameLst>
                                      </p:cBhvr>
                                      <p:tavLst>
                                        <p:tav tm="0">
                                          <p:val>
                                            <p:strVal val="#ppt_x"/>
                                          </p:val>
                                        </p:tav>
                                        <p:tav tm="100000">
                                          <p:val>
                                            <p:strVal val="#ppt_x"/>
                                          </p:val>
                                        </p:tav>
                                      </p:tavLst>
                                    </p:anim>
                                    <p:anim calcmode="lin" valueType="num">
                                      <p:cBhvr>
                                        <p:cTn id="12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19"/>
                                        </p:tgtEl>
                                        <p:attrNameLst>
                                          <p:attrName>style.visibility</p:attrName>
                                        </p:attrNameLst>
                                      </p:cBhvr>
                                      <p:to>
                                        <p:strVal val="visible"/>
                                      </p:to>
                                    </p:set>
                                    <p:animEffect transition="in" filter="fade">
                                      <p:cBhvr>
                                        <p:cTn id="127" dur="500"/>
                                        <p:tgtEl>
                                          <p:spTgt spid="19"/>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22"/>
                                        </p:tgtEl>
                                        <p:attrNameLst>
                                          <p:attrName>style.visibility</p:attrName>
                                        </p:attrNameLst>
                                      </p:cBhvr>
                                      <p:to>
                                        <p:strVal val="visible"/>
                                      </p:to>
                                    </p:set>
                                    <p:animEffect transition="in" filter="fade">
                                      <p:cBhvr>
                                        <p:cTn id="130" dur="500"/>
                                        <p:tgtEl>
                                          <p:spTgt spid="22"/>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23"/>
                                        </p:tgtEl>
                                        <p:attrNameLst>
                                          <p:attrName>style.visibility</p:attrName>
                                        </p:attrNameLst>
                                      </p:cBhvr>
                                      <p:to>
                                        <p:strVal val="visible"/>
                                      </p:to>
                                    </p:set>
                                    <p:animEffect transition="in" filter="fade">
                                      <p:cBhvr>
                                        <p:cTn id="133" dur="500"/>
                                        <p:tgtEl>
                                          <p:spTgt spid="23"/>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18"/>
                                        </p:tgtEl>
                                        <p:attrNameLst>
                                          <p:attrName>style.visibility</p:attrName>
                                        </p:attrNameLst>
                                      </p:cBhvr>
                                      <p:to>
                                        <p:strVal val="visible"/>
                                      </p:to>
                                    </p:set>
                                    <p:animEffect transition="in" filter="fade">
                                      <p:cBhvr>
                                        <p:cTn id="138" dur="500"/>
                                        <p:tgtEl>
                                          <p:spTgt spid="18"/>
                                        </p:tgtEl>
                                      </p:cBhvr>
                                    </p:animEffect>
                                  </p:childTnLst>
                                </p:cTn>
                              </p:par>
                            </p:childTnLst>
                          </p:cTn>
                        </p:par>
                      </p:childTnLst>
                    </p:cTn>
                  </p:par>
                  <p:par>
                    <p:cTn id="139" fill="hold">
                      <p:stCondLst>
                        <p:cond delay="indefinite"/>
                      </p:stCondLst>
                      <p:childTnLst>
                        <p:par>
                          <p:cTn id="140" fill="hold">
                            <p:stCondLst>
                              <p:cond delay="0"/>
                            </p:stCondLst>
                            <p:childTnLst>
                              <p:par>
                                <p:cTn id="141" presetID="42" presetClass="entr" presetSubtype="0" fill="hold" nodeType="clickEffect">
                                  <p:stCondLst>
                                    <p:cond delay="0"/>
                                  </p:stCondLst>
                                  <p:childTnLst>
                                    <p:set>
                                      <p:cBhvr>
                                        <p:cTn id="142" dur="1" fill="hold">
                                          <p:stCondLst>
                                            <p:cond delay="0"/>
                                          </p:stCondLst>
                                        </p:cTn>
                                        <p:tgtEl>
                                          <p:spTgt spid="32"/>
                                        </p:tgtEl>
                                        <p:attrNameLst>
                                          <p:attrName>style.visibility</p:attrName>
                                        </p:attrNameLst>
                                      </p:cBhvr>
                                      <p:to>
                                        <p:strVal val="visible"/>
                                      </p:to>
                                    </p:set>
                                    <p:animEffect transition="in" filter="fade">
                                      <p:cBhvr>
                                        <p:cTn id="143" dur="1000"/>
                                        <p:tgtEl>
                                          <p:spTgt spid="32"/>
                                        </p:tgtEl>
                                      </p:cBhvr>
                                    </p:animEffect>
                                    <p:anim calcmode="lin" valueType="num">
                                      <p:cBhvr>
                                        <p:cTn id="144" dur="1000" fill="hold"/>
                                        <p:tgtEl>
                                          <p:spTgt spid="32"/>
                                        </p:tgtEl>
                                        <p:attrNameLst>
                                          <p:attrName>ppt_x</p:attrName>
                                        </p:attrNameLst>
                                      </p:cBhvr>
                                      <p:tavLst>
                                        <p:tav tm="0">
                                          <p:val>
                                            <p:strVal val="#ppt_x"/>
                                          </p:val>
                                        </p:tav>
                                        <p:tav tm="100000">
                                          <p:val>
                                            <p:strVal val="#ppt_x"/>
                                          </p:val>
                                        </p:tav>
                                      </p:tavLst>
                                    </p:anim>
                                    <p:anim calcmode="lin" valueType="num">
                                      <p:cBhvr>
                                        <p:cTn id="145"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20"/>
                                        </p:tgtEl>
                                        <p:attrNameLst>
                                          <p:attrName>style.visibility</p:attrName>
                                        </p:attrNameLst>
                                      </p:cBhvr>
                                      <p:to>
                                        <p:strVal val="visible"/>
                                      </p:to>
                                    </p:set>
                                    <p:animEffect transition="in" filter="fade">
                                      <p:cBhvr>
                                        <p:cTn id="150" dur="500"/>
                                        <p:tgtEl>
                                          <p:spTgt spid="20"/>
                                        </p:tgtEl>
                                      </p:cBhvr>
                                    </p:animEffect>
                                  </p:childTnLst>
                                </p:cTn>
                              </p:par>
                            </p:childTnLst>
                          </p:cTn>
                        </p:par>
                      </p:childTnLst>
                    </p:cTn>
                  </p:par>
                  <p:par>
                    <p:cTn id="151" fill="hold">
                      <p:stCondLst>
                        <p:cond delay="indefinite"/>
                      </p:stCondLst>
                      <p:childTnLst>
                        <p:par>
                          <p:cTn id="152" fill="hold">
                            <p:stCondLst>
                              <p:cond delay="0"/>
                            </p:stCondLst>
                            <p:childTnLst>
                              <p:par>
                                <p:cTn id="153" presetID="42" presetClass="entr" presetSubtype="0" fill="hold" nodeType="clickEffect">
                                  <p:stCondLst>
                                    <p:cond delay="0"/>
                                  </p:stCondLst>
                                  <p:childTnLst>
                                    <p:set>
                                      <p:cBhvr>
                                        <p:cTn id="154" dur="1" fill="hold">
                                          <p:stCondLst>
                                            <p:cond delay="0"/>
                                          </p:stCondLst>
                                        </p:cTn>
                                        <p:tgtEl>
                                          <p:spTgt spid="36"/>
                                        </p:tgtEl>
                                        <p:attrNameLst>
                                          <p:attrName>style.visibility</p:attrName>
                                        </p:attrNameLst>
                                      </p:cBhvr>
                                      <p:to>
                                        <p:strVal val="visible"/>
                                      </p:to>
                                    </p:set>
                                    <p:animEffect transition="in" filter="fade">
                                      <p:cBhvr>
                                        <p:cTn id="155" dur="1000"/>
                                        <p:tgtEl>
                                          <p:spTgt spid="36"/>
                                        </p:tgtEl>
                                      </p:cBhvr>
                                    </p:animEffect>
                                    <p:anim calcmode="lin" valueType="num">
                                      <p:cBhvr>
                                        <p:cTn id="156" dur="1000" fill="hold"/>
                                        <p:tgtEl>
                                          <p:spTgt spid="36"/>
                                        </p:tgtEl>
                                        <p:attrNameLst>
                                          <p:attrName>ppt_x</p:attrName>
                                        </p:attrNameLst>
                                      </p:cBhvr>
                                      <p:tavLst>
                                        <p:tav tm="0">
                                          <p:val>
                                            <p:strVal val="#ppt_x"/>
                                          </p:val>
                                        </p:tav>
                                        <p:tav tm="100000">
                                          <p:val>
                                            <p:strVal val="#ppt_x"/>
                                          </p:val>
                                        </p:tav>
                                      </p:tavLst>
                                    </p:anim>
                                    <p:anim calcmode="lin" valueType="num">
                                      <p:cBhvr>
                                        <p:cTn id="157" dur="1000" fill="hold"/>
                                        <p:tgtEl>
                                          <p:spTgt spid="36"/>
                                        </p:tgtEl>
                                        <p:attrNameLst>
                                          <p:attrName>ppt_y</p:attrName>
                                        </p:attrNameLst>
                                      </p:cBhvr>
                                      <p:tavLst>
                                        <p:tav tm="0">
                                          <p:val>
                                            <p:strVal val="#ppt_y+.1"/>
                                          </p:val>
                                        </p:tav>
                                        <p:tav tm="100000">
                                          <p:val>
                                            <p:strVal val="#ppt_y"/>
                                          </p:val>
                                        </p:tav>
                                      </p:tavLst>
                                    </p:anim>
                                  </p:childTnLst>
                                </p:cTn>
                              </p:par>
                              <p:par>
                                <p:cTn id="158" presetID="42" presetClass="entr" presetSubtype="0" fill="hold" grpId="0" nodeType="withEffect">
                                  <p:stCondLst>
                                    <p:cond delay="0"/>
                                  </p:stCondLst>
                                  <p:childTnLst>
                                    <p:set>
                                      <p:cBhvr>
                                        <p:cTn id="159" dur="1" fill="hold">
                                          <p:stCondLst>
                                            <p:cond delay="0"/>
                                          </p:stCondLst>
                                        </p:cTn>
                                        <p:tgtEl>
                                          <p:spTgt spid="26"/>
                                        </p:tgtEl>
                                        <p:attrNameLst>
                                          <p:attrName>style.visibility</p:attrName>
                                        </p:attrNameLst>
                                      </p:cBhvr>
                                      <p:to>
                                        <p:strVal val="visible"/>
                                      </p:to>
                                    </p:set>
                                    <p:animEffect transition="in" filter="fade">
                                      <p:cBhvr>
                                        <p:cTn id="160" dur="1000"/>
                                        <p:tgtEl>
                                          <p:spTgt spid="26"/>
                                        </p:tgtEl>
                                      </p:cBhvr>
                                    </p:animEffect>
                                    <p:anim calcmode="lin" valueType="num">
                                      <p:cBhvr>
                                        <p:cTn id="161" dur="1000" fill="hold"/>
                                        <p:tgtEl>
                                          <p:spTgt spid="26"/>
                                        </p:tgtEl>
                                        <p:attrNameLst>
                                          <p:attrName>ppt_x</p:attrName>
                                        </p:attrNameLst>
                                      </p:cBhvr>
                                      <p:tavLst>
                                        <p:tav tm="0">
                                          <p:val>
                                            <p:strVal val="#ppt_x"/>
                                          </p:val>
                                        </p:tav>
                                        <p:tav tm="100000">
                                          <p:val>
                                            <p:strVal val="#ppt_x"/>
                                          </p:val>
                                        </p:tav>
                                      </p:tavLst>
                                    </p:anim>
                                    <p:anim calcmode="lin" valueType="num">
                                      <p:cBhvr>
                                        <p:cTn id="162"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21"/>
                                        </p:tgtEl>
                                        <p:attrNameLst>
                                          <p:attrName>style.visibility</p:attrName>
                                        </p:attrNameLst>
                                      </p:cBhvr>
                                      <p:to>
                                        <p:strVal val="visible"/>
                                      </p:to>
                                    </p:set>
                                    <p:animEffect transition="in" filter="fade">
                                      <p:cBhvr>
                                        <p:cTn id="167" dur="500"/>
                                        <p:tgtEl>
                                          <p:spTgt spid="21"/>
                                        </p:tgtEl>
                                      </p:cBhvr>
                                    </p:animEffect>
                                  </p:childTnLst>
                                </p:cTn>
                              </p:par>
                            </p:childTnLst>
                          </p:cTn>
                        </p:par>
                      </p:childTnLst>
                    </p:cTn>
                  </p:par>
                  <p:par>
                    <p:cTn id="168" fill="hold">
                      <p:stCondLst>
                        <p:cond delay="indefinite"/>
                      </p:stCondLst>
                      <p:childTnLst>
                        <p:par>
                          <p:cTn id="169" fill="hold">
                            <p:stCondLst>
                              <p:cond delay="0"/>
                            </p:stCondLst>
                            <p:childTnLst>
                              <p:par>
                                <p:cTn id="170" presetID="42" presetClass="entr" presetSubtype="0" fill="hold" nodeType="clickEffect">
                                  <p:stCondLst>
                                    <p:cond delay="0"/>
                                  </p:stCondLst>
                                  <p:childTnLst>
                                    <p:set>
                                      <p:cBhvr>
                                        <p:cTn id="171" dur="1" fill="hold">
                                          <p:stCondLst>
                                            <p:cond delay="0"/>
                                          </p:stCondLst>
                                        </p:cTn>
                                        <p:tgtEl>
                                          <p:spTgt spid="35"/>
                                        </p:tgtEl>
                                        <p:attrNameLst>
                                          <p:attrName>style.visibility</p:attrName>
                                        </p:attrNameLst>
                                      </p:cBhvr>
                                      <p:to>
                                        <p:strVal val="visible"/>
                                      </p:to>
                                    </p:set>
                                    <p:animEffect transition="in" filter="fade">
                                      <p:cBhvr>
                                        <p:cTn id="172" dur="1000"/>
                                        <p:tgtEl>
                                          <p:spTgt spid="35"/>
                                        </p:tgtEl>
                                      </p:cBhvr>
                                    </p:animEffect>
                                    <p:anim calcmode="lin" valueType="num">
                                      <p:cBhvr>
                                        <p:cTn id="173" dur="1000" fill="hold"/>
                                        <p:tgtEl>
                                          <p:spTgt spid="35"/>
                                        </p:tgtEl>
                                        <p:attrNameLst>
                                          <p:attrName>ppt_x</p:attrName>
                                        </p:attrNameLst>
                                      </p:cBhvr>
                                      <p:tavLst>
                                        <p:tav tm="0">
                                          <p:val>
                                            <p:strVal val="#ppt_x"/>
                                          </p:val>
                                        </p:tav>
                                        <p:tav tm="100000">
                                          <p:val>
                                            <p:strVal val="#ppt_x"/>
                                          </p:val>
                                        </p:tav>
                                      </p:tavLst>
                                    </p:anim>
                                    <p:anim calcmode="lin" valueType="num">
                                      <p:cBhvr>
                                        <p:cTn id="17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6" grpId="0" animBg="1"/>
      <p:bldP spid="27" grpId="0" animBg="1"/>
      <p:bldP spid="28" grpId="0" animBg="1"/>
      <p:bldP spid="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046748" y="2330629"/>
            <a:ext cx="1367074" cy="934697"/>
          </a:xfrm>
          <a:prstGeom prst="rect">
            <a:avLst/>
          </a:prstGeom>
          <a:solidFill>
            <a:srgbClr val="009E49"/>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200"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-g</a:t>
            </a:r>
          </a:p>
          <a:p>
            <a:pPr defTabSz="914099" fontAlgn="base">
              <a:spcBef>
                <a:spcPct val="0"/>
              </a:spcBef>
              <a:spcAft>
                <a:spcPct val="0"/>
              </a:spcAft>
            </a:pPr>
            <a:r>
              <a:rPr lang="en-US" sz="1200"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Memory To Leave</a:t>
            </a:r>
            <a:endParaRPr lang="en-US" sz="1200"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3" name="Rectangle 2"/>
          <p:cNvSpPr/>
          <p:nvPr/>
        </p:nvSpPr>
        <p:spPr bwMode="auto">
          <a:xfrm>
            <a:off x="1046748" y="3265326"/>
            <a:ext cx="1367074" cy="2485698"/>
          </a:xfrm>
          <a:prstGeom prst="rect">
            <a:avLst/>
          </a:prstGeom>
          <a:solidFill>
            <a:srgbClr val="00723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200"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Buffer Pool</a:t>
            </a:r>
            <a:endParaRPr lang="en-US" sz="1200"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grpSp>
        <p:nvGrpSpPr>
          <p:cNvPr id="4" name="Group 3"/>
          <p:cNvGrpSpPr/>
          <p:nvPr/>
        </p:nvGrpSpPr>
        <p:grpSpPr>
          <a:xfrm rot="5400000">
            <a:off x="-1174296" y="3927536"/>
            <a:ext cx="3423492" cy="223484"/>
            <a:chOff x="5099206" y="3783440"/>
            <a:chExt cx="6165897" cy="363047"/>
          </a:xfrm>
        </p:grpSpPr>
        <p:cxnSp>
          <p:nvCxnSpPr>
            <p:cNvPr id="5" name="Straight Connector 4"/>
            <p:cNvCxnSpPr/>
            <p:nvPr/>
          </p:nvCxnSpPr>
          <p:spPr>
            <a:xfrm>
              <a:off x="5104785" y="3964963"/>
              <a:ext cx="6154739" cy="0"/>
            </a:xfrm>
            <a:prstGeom prst="line">
              <a:avLst/>
            </a:prstGeom>
            <a:noFill/>
            <a:ln>
              <a:solidFill>
                <a:schemeClr val="tx1"/>
              </a:solidFill>
              <a:headEnd type="arrow" w="med" len="med"/>
              <a:tailEnd type="arrow" w="med" len="med"/>
            </a:ln>
            <a:effectLst/>
          </p:spPr>
          <p:style>
            <a:lnRef idx="1">
              <a:schemeClr val="accent2"/>
            </a:lnRef>
            <a:fillRef idx="3">
              <a:schemeClr val="accent2"/>
            </a:fillRef>
            <a:effectRef idx="2">
              <a:schemeClr val="accent2"/>
            </a:effectRef>
            <a:fontRef idx="minor">
              <a:schemeClr val="lt1"/>
            </a:fontRef>
          </p:style>
        </p:cxnSp>
        <p:cxnSp>
          <p:nvCxnSpPr>
            <p:cNvPr id="6" name="Straight Connector 5"/>
            <p:cNvCxnSpPr/>
            <p:nvPr/>
          </p:nvCxnSpPr>
          <p:spPr>
            <a:xfrm>
              <a:off x="5099206" y="3783440"/>
              <a:ext cx="0" cy="3630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265103" y="3783440"/>
              <a:ext cx="0" cy="3630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27598" y="1812995"/>
            <a:ext cx="906614" cy="387798"/>
          </a:xfrm>
          <a:prstGeom prst="rect">
            <a:avLst/>
          </a:prstGeom>
          <a:noFill/>
        </p:spPr>
        <p:txBody>
          <a:bodyPr wrap="square" lIns="0" tIns="0" rIns="0" bIns="0" rtlCol="0">
            <a:spAutoFit/>
          </a:bodyPr>
          <a:lstStyle/>
          <a:p>
            <a:pPr algn="ctr">
              <a:lnSpc>
                <a:spcPct val="90000"/>
              </a:lnSpc>
            </a:pPr>
            <a:r>
              <a:rPr lang="en-GB" sz="1400" dirty="0" smtClean="0">
                <a:gradFill>
                  <a:gsLst>
                    <a:gs pos="2917">
                      <a:schemeClr val="tx1"/>
                    </a:gs>
                    <a:gs pos="30000">
                      <a:schemeClr val="tx1"/>
                    </a:gs>
                  </a:gsLst>
                  <a:lin ang="5400000" scaled="0"/>
                </a:gradFill>
              </a:rPr>
              <a:t>User Mode VAS</a:t>
            </a:r>
          </a:p>
        </p:txBody>
      </p:sp>
      <p:sp>
        <p:nvSpPr>
          <p:cNvPr id="11" name="Title 2"/>
          <p:cNvSpPr txBox="1">
            <a:spLocks/>
          </p:cNvSpPr>
          <p:nvPr/>
        </p:nvSpPr>
        <p:spPr>
          <a:xfrm>
            <a:off x="-914400" y="228600"/>
            <a:ext cx="11149013" cy="224369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dirty="0" smtClean="0"/>
              <a:t>What is BPOOL,MTL and how are they calculated</a:t>
            </a:r>
          </a:p>
          <a:p>
            <a:r>
              <a:rPr lang="en-GB" dirty="0" smtClean="0"/>
              <a:t/>
            </a:r>
            <a:br>
              <a:rPr lang="en-GB" dirty="0" smtClean="0"/>
            </a:br>
            <a:endParaRPr lang="en-GB" dirty="0"/>
          </a:p>
        </p:txBody>
      </p:sp>
      <p:sp>
        <p:nvSpPr>
          <p:cNvPr id="12" name="TextBox 11"/>
          <p:cNvSpPr txBox="1"/>
          <p:nvPr/>
        </p:nvSpPr>
        <p:spPr>
          <a:xfrm>
            <a:off x="2643400" y="2425270"/>
            <a:ext cx="4466416" cy="1107996"/>
          </a:xfrm>
          <a:prstGeom prst="rect">
            <a:avLst/>
          </a:prstGeom>
          <a:noFill/>
        </p:spPr>
        <p:txBody>
          <a:bodyPr wrap="none" rtlCol="0">
            <a:spAutoFit/>
          </a:bodyPr>
          <a:lstStyle/>
          <a:p>
            <a:r>
              <a:rPr lang="en-US" sz="1200" b="1" dirty="0"/>
              <a:t>MTL (Memory to Leave)= (Stack size * max worker threads) + </a:t>
            </a:r>
            <a:endParaRPr lang="en-US" sz="1200" b="1" dirty="0" smtClean="0"/>
          </a:p>
          <a:p>
            <a:r>
              <a:rPr lang="en-US" sz="1200" b="1" dirty="0" smtClean="0"/>
              <a:t>Additional </a:t>
            </a:r>
            <a:r>
              <a:rPr lang="en-US" sz="1200" b="1" dirty="0"/>
              <a:t>space (By default 256 MB and can be controlled by -g). </a:t>
            </a:r>
            <a:br>
              <a:rPr lang="en-US" sz="1200" b="1" dirty="0"/>
            </a:br>
            <a:r>
              <a:rPr lang="en-US" sz="1200" b="1" dirty="0"/>
              <a:t>Stack size =512 KB per thread for 32 Bit SQL Server </a:t>
            </a:r>
            <a:br>
              <a:rPr lang="en-US" sz="1200" b="1" dirty="0"/>
            </a:br>
            <a:r>
              <a:rPr lang="en-US" sz="1200" b="1" dirty="0" smtClean="0"/>
              <a:t>I.e. </a:t>
            </a:r>
            <a:r>
              <a:rPr lang="en-US" sz="1200" b="1" dirty="0"/>
              <a:t>= (256 *512 KB) + 256MB =384MB</a:t>
            </a:r>
            <a:endParaRPr lang="en-US" sz="1200" dirty="0"/>
          </a:p>
          <a:p>
            <a:endParaRPr lang="en-US" dirty="0"/>
          </a:p>
        </p:txBody>
      </p:sp>
      <p:sp>
        <p:nvSpPr>
          <p:cNvPr id="13" name="TextBox 12"/>
          <p:cNvSpPr txBox="1"/>
          <p:nvPr/>
        </p:nvSpPr>
        <p:spPr>
          <a:xfrm>
            <a:off x="2491000" y="4114800"/>
            <a:ext cx="4948791" cy="538609"/>
          </a:xfrm>
          <a:prstGeom prst="rect">
            <a:avLst/>
          </a:prstGeom>
          <a:noFill/>
        </p:spPr>
        <p:txBody>
          <a:bodyPr wrap="none" rtlCol="0">
            <a:spAutoFit/>
          </a:bodyPr>
          <a:lstStyle/>
          <a:p>
            <a:r>
              <a:rPr lang="en-US" sz="1100" b="1" dirty="0" err="1" smtClean="0"/>
              <a:t>BPool</a:t>
            </a:r>
            <a:r>
              <a:rPr lang="en-US" sz="1100" b="1" dirty="0" smtClean="0"/>
              <a:t> </a:t>
            </a:r>
            <a:r>
              <a:rPr lang="en-US" sz="1100" b="1" dirty="0"/>
              <a:t>= Minimum (Physical memory, User address space – MTL) – BUF structures</a:t>
            </a:r>
            <a:endParaRPr lang="en-US" sz="1100" dirty="0"/>
          </a:p>
          <a:p>
            <a:endParaRPr lang="en-US" dirty="0"/>
          </a:p>
        </p:txBody>
      </p:sp>
      <p:sp>
        <p:nvSpPr>
          <p:cNvPr id="9" name="TextBox 8"/>
          <p:cNvSpPr txBox="1"/>
          <p:nvPr/>
        </p:nvSpPr>
        <p:spPr>
          <a:xfrm>
            <a:off x="425708" y="6019800"/>
            <a:ext cx="8565892" cy="307777"/>
          </a:xfrm>
          <a:prstGeom prst="rect">
            <a:avLst/>
          </a:prstGeom>
          <a:noFill/>
        </p:spPr>
        <p:txBody>
          <a:bodyPr wrap="square" rtlCol="0">
            <a:spAutoFit/>
          </a:bodyPr>
          <a:lstStyle/>
          <a:p>
            <a:r>
              <a:rPr lang="en-US" sz="1400" dirty="0" smtClean="0"/>
              <a:t>Reference: </a:t>
            </a:r>
            <a:r>
              <a:rPr lang="en-US" sz="1400" dirty="0" smtClean="0">
                <a:hlinkClick r:id="rId3"/>
              </a:rPr>
              <a:t>http:\\mssqlwiki.com/</a:t>
            </a:r>
            <a:r>
              <a:rPr lang="en-US" sz="1400" dirty="0" err="1" smtClean="0">
                <a:hlinkClick r:id="rId3"/>
              </a:rPr>
              <a:t>sqlwiki</a:t>
            </a:r>
            <a:r>
              <a:rPr lang="en-US" sz="1400" dirty="0" smtClean="0">
                <a:hlinkClick r:id="rId3"/>
              </a:rPr>
              <a:t>/</a:t>
            </a:r>
            <a:r>
              <a:rPr lang="en-US" sz="1400" dirty="0" err="1" smtClean="0">
                <a:hlinkClick r:id="rId3"/>
              </a:rPr>
              <a:t>sql</a:t>
            </a:r>
            <a:r>
              <a:rPr lang="en-US" sz="1400" dirty="0" smtClean="0">
                <a:hlinkClick r:id="rId3"/>
              </a:rPr>
              <a:t>-performance/basics-of-</a:t>
            </a:r>
            <a:r>
              <a:rPr lang="en-US" sz="1400" dirty="0" err="1" smtClean="0">
                <a:hlinkClick r:id="rId3"/>
              </a:rPr>
              <a:t>sql</a:t>
            </a:r>
            <a:r>
              <a:rPr lang="en-US" sz="1400" dirty="0" smtClean="0">
                <a:hlinkClick r:id="rId3"/>
              </a:rPr>
              <a:t>-server-memory-architecture</a:t>
            </a:r>
            <a:r>
              <a:rPr lang="en-US" sz="1400" dirty="0" smtClean="0"/>
              <a:t>/</a:t>
            </a:r>
            <a:endParaRPr lang="en-US" sz="1400" dirty="0"/>
          </a:p>
        </p:txBody>
      </p:sp>
    </p:spTree>
    <p:extLst>
      <p:ext uri="{BB962C8B-B14F-4D97-AF65-F5344CB8AC3E}">
        <p14:creationId xmlns:p14="http://schemas.microsoft.com/office/powerpoint/2010/main" val="372997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046748" y="2330629"/>
            <a:ext cx="1367074" cy="934697"/>
          </a:xfrm>
          <a:prstGeom prst="rect">
            <a:avLst/>
          </a:prstGeom>
          <a:solidFill>
            <a:srgbClr val="009E49"/>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200"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-g</a:t>
            </a:r>
          </a:p>
          <a:p>
            <a:pPr defTabSz="914099" fontAlgn="base">
              <a:spcBef>
                <a:spcPct val="0"/>
              </a:spcBef>
              <a:spcAft>
                <a:spcPct val="0"/>
              </a:spcAft>
            </a:pPr>
            <a:r>
              <a:rPr lang="en-US" sz="1200"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Memory To Leave</a:t>
            </a:r>
            <a:endParaRPr lang="en-US" sz="1200"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3" name="Rectangle 2"/>
          <p:cNvSpPr/>
          <p:nvPr/>
        </p:nvSpPr>
        <p:spPr bwMode="auto">
          <a:xfrm>
            <a:off x="1046748" y="3265326"/>
            <a:ext cx="1367074" cy="2485698"/>
          </a:xfrm>
          <a:prstGeom prst="rect">
            <a:avLst/>
          </a:prstGeom>
          <a:solidFill>
            <a:srgbClr val="00723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200"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Buffer Pool</a:t>
            </a:r>
            <a:endParaRPr lang="en-US" sz="1200"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grpSp>
        <p:nvGrpSpPr>
          <p:cNvPr id="4" name="Group 3"/>
          <p:cNvGrpSpPr/>
          <p:nvPr/>
        </p:nvGrpSpPr>
        <p:grpSpPr>
          <a:xfrm rot="5400000">
            <a:off x="5809739" y="3181861"/>
            <a:ext cx="4839721" cy="304800"/>
            <a:chOff x="5099206" y="3783440"/>
            <a:chExt cx="6165897" cy="363047"/>
          </a:xfrm>
        </p:grpSpPr>
        <p:cxnSp>
          <p:nvCxnSpPr>
            <p:cNvPr id="5" name="Straight Connector 4"/>
            <p:cNvCxnSpPr/>
            <p:nvPr/>
          </p:nvCxnSpPr>
          <p:spPr>
            <a:xfrm>
              <a:off x="5104785" y="3964963"/>
              <a:ext cx="6154739" cy="0"/>
            </a:xfrm>
            <a:prstGeom prst="line">
              <a:avLst/>
            </a:prstGeom>
            <a:noFill/>
            <a:ln>
              <a:solidFill>
                <a:schemeClr val="tx1"/>
              </a:solidFill>
              <a:headEnd type="arrow" w="med" len="med"/>
              <a:tailEnd type="arrow" w="med" len="med"/>
            </a:ln>
            <a:effectLst/>
          </p:spPr>
          <p:style>
            <a:lnRef idx="1">
              <a:schemeClr val="accent2"/>
            </a:lnRef>
            <a:fillRef idx="3">
              <a:schemeClr val="accent2"/>
            </a:fillRef>
            <a:effectRef idx="2">
              <a:schemeClr val="accent2"/>
            </a:effectRef>
            <a:fontRef idx="minor">
              <a:schemeClr val="lt1"/>
            </a:fontRef>
          </p:style>
        </p:cxnSp>
        <p:cxnSp>
          <p:nvCxnSpPr>
            <p:cNvPr id="6" name="Straight Connector 5"/>
            <p:cNvCxnSpPr/>
            <p:nvPr/>
          </p:nvCxnSpPr>
          <p:spPr>
            <a:xfrm>
              <a:off x="5099206" y="3783440"/>
              <a:ext cx="0" cy="3630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265103" y="3783440"/>
              <a:ext cx="0" cy="3630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27598" y="1812995"/>
            <a:ext cx="906614" cy="387798"/>
          </a:xfrm>
          <a:prstGeom prst="rect">
            <a:avLst/>
          </a:prstGeom>
          <a:noFill/>
        </p:spPr>
        <p:txBody>
          <a:bodyPr wrap="square" lIns="0" tIns="0" rIns="0" bIns="0" rtlCol="0">
            <a:spAutoFit/>
          </a:bodyPr>
          <a:lstStyle/>
          <a:p>
            <a:pPr algn="ctr">
              <a:lnSpc>
                <a:spcPct val="90000"/>
              </a:lnSpc>
            </a:pPr>
            <a:r>
              <a:rPr lang="en-GB" sz="1400" dirty="0" smtClean="0">
                <a:gradFill>
                  <a:gsLst>
                    <a:gs pos="2917">
                      <a:schemeClr val="tx1"/>
                    </a:gs>
                    <a:gs pos="30000">
                      <a:schemeClr val="tx1"/>
                    </a:gs>
                  </a:gsLst>
                  <a:lin ang="5400000" scaled="0"/>
                </a:gradFill>
              </a:rPr>
              <a:t>User Mode VAS</a:t>
            </a:r>
          </a:p>
        </p:txBody>
      </p:sp>
      <p:sp>
        <p:nvSpPr>
          <p:cNvPr id="11" name="Title 2"/>
          <p:cNvSpPr txBox="1">
            <a:spLocks/>
          </p:cNvSpPr>
          <p:nvPr/>
        </p:nvSpPr>
        <p:spPr>
          <a:xfrm>
            <a:off x="-914400" y="239338"/>
            <a:ext cx="11149013" cy="224369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dirty="0" smtClean="0"/>
              <a:t>What is AWE</a:t>
            </a:r>
          </a:p>
          <a:p>
            <a:r>
              <a:rPr lang="en-GB" dirty="0" smtClean="0"/>
              <a:t/>
            </a:r>
            <a:br>
              <a:rPr lang="en-GB" dirty="0" smtClean="0"/>
            </a:br>
            <a:endParaRPr lang="en-GB" dirty="0"/>
          </a:p>
        </p:txBody>
      </p:sp>
      <p:sp>
        <p:nvSpPr>
          <p:cNvPr id="14" name="Rectangle 13"/>
          <p:cNvSpPr/>
          <p:nvPr/>
        </p:nvSpPr>
        <p:spPr bwMode="auto">
          <a:xfrm>
            <a:off x="4495800" y="914400"/>
            <a:ext cx="3505200" cy="4833527"/>
          </a:xfrm>
          <a:prstGeom prst="rect">
            <a:avLst/>
          </a:prstGeom>
          <a:solidFill>
            <a:srgbClr val="00723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r>
              <a:rPr lang="en-US" sz="4000"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AWE </a:t>
            </a:r>
          </a:p>
          <a:p>
            <a:pPr algn="ctr" defTabSz="914099" fontAlgn="base">
              <a:spcBef>
                <a:spcPct val="0"/>
              </a:spcBef>
              <a:spcAft>
                <a:spcPct val="0"/>
              </a:spcAft>
            </a:pPr>
            <a:r>
              <a:rPr lang="en-US" sz="2800"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Limited to data and index pages.</a:t>
            </a:r>
          </a:p>
          <a:p>
            <a:pPr algn="ctr" defTabSz="914099" fontAlgn="base">
              <a:spcBef>
                <a:spcPct val="0"/>
              </a:spcBef>
              <a:spcAft>
                <a:spcPct val="0"/>
              </a:spcAft>
            </a:pPr>
            <a:r>
              <a:rPr lang="en-US" sz="2800"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Every page has to be mapped and un- mapped with in my </a:t>
            </a:r>
            <a:r>
              <a:rPr lang="en-US" sz="2800" spc="-70" dirty="0" err="1"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bpool</a:t>
            </a:r>
            <a:r>
              <a:rPr lang="en-US" sz="2800"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 for access</a:t>
            </a:r>
            <a:endParaRPr lang="en-US" sz="2800"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a:p>
            <a:pPr algn="ctr" defTabSz="914099" fontAlgn="base">
              <a:spcBef>
                <a:spcPct val="0"/>
              </a:spcBef>
              <a:spcAft>
                <a:spcPct val="0"/>
              </a:spcAft>
            </a:pPr>
            <a:endParaRPr lang="en-US" sz="2800"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grpSp>
        <p:nvGrpSpPr>
          <p:cNvPr id="15" name="Group 14"/>
          <p:cNvGrpSpPr/>
          <p:nvPr/>
        </p:nvGrpSpPr>
        <p:grpSpPr>
          <a:xfrm rot="5400000">
            <a:off x="-1021896" y="4079936"/>
            <a:ext cx="3423492" cy="223484"/>
            <a:chOff x="5099206" y="3783440"/>
            <a:chExt cx="6165897" cy="363047"/>
          </a:xfrm>
        </p:grpSpPr>
        <p:cxnSp>
          <p:nvCxnSpPr>
            <p:cNvPr id="16" name="Straight Connector 15"/>
            <p:cNvCxnSpPr/>
            <p:nvPr/>
          </p:nvCxnSpPr>
          <p:spPr>
            <a:xfrm>
              <a:off x="5104785" y="3964963"/>
              <a:ext cx="6154739" cy="0"/>
            </a:xfrm>
            <a:prstGeom prst="line">
              <a:avLst/>
            </a:prstGeom>
            <a:noFill/>
            <a:ln>
              <a:solidFill>
                <a:schemeClr val="tx1"/>
              </a:solidFill>
              <a:headEnd type="arrow" w="med" len="med"/>
              <a:tailEnd type="arrow" w="med" len="med"/>
            </a:ln>
            <a:effectLst/>
          </p:spPr>
          <p:style>
            <a:lnRef idx="1">
              <a:schemeClr val="accent2"/>
            </a:lnRef>
            <a:fillRef idx="3">
              <a:schemeClr val="accent2"/>
            </a:fillRef>
            <a:effectRef idx="2">
              <a:schemeClr val="accent2"/>
            </a:effectRef>
            <a:fontRef idx="minor">
              <a:schemeClr val="lt1"/>
            </a:fontRef>
          </p:style>
        </p:cxnSp>
        <p:cxnSp>
          <p:nvCxnSpPr>
            <p:cNvPr id="17" name="Straight Connector 16"/>
            <p:cNvCxnSpPr/>
            <p:nvPr/>
          </p:nvCxnSpPr>
          <p:spPr>
            <a:xfrm>
              <a:off x="5099206" y="3783440"/>
              <a:ext cx="0" cy="3630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1265103" y="3783440"/>
              <a:ext cx="0" cy="3630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rot="5400000">
            <a:off x="8061165" y="3061141"/>
            <a:ext cx="906614" cy="193899"/>
          </a:xfrm>
          <a:prstGeom prst="rect">
            <a:avLst/>
          </a:prstGeom>
          <a:noFill/>
        </p:spPr>
        <p:txBody>
          <a:bodyPr wrap="square" lIns="0" tIns="0" rIns="0" bIns="0" rtlCol="0">
            <a:spAutoFit/>
          </a:bodyPr>
          <a:lstStyle/>
          <a:p>
            <a:pPr algn="ctr">
              <a:lnSpc>
                <a:spcPct val="90000"/>
              </a:lnSpc>
            </a:pPr>
            <a:r>
              <a:rPr lang="en-GB" sz="1400" dirty="0" smtClean="0">
                <a:gradFill>
                  <a:gsLst>
                    <a:gs pos="2917">
                      <a:schemeClr val="tx1"/>
                    </a:gs>
                    <a:gs pos="30000">
                      <a:schemeClr val="tx1"/>
                    </a:gs>
                  </a:gsLst>
                  <a:lin ang="5400000" scaled="0"/>
                </a:gradFill>
              </a:rPr>
              <a:t>64 GB</a:t>
            </a:r>
          </a:p>
        </p:txBody>
      </p:sp>
      <p:sp>
        <p:nvSpPr>
          <p:cNvPr id="19" name="TextBox 18"/>
          <p:cNvSpPr txBox="1"/>
          <p:nvPr/>
        </p:nvSpPr>
        <p:spPr>
          <a:xfrm>
            <a:off x="425708" y="6019800"/>
            <a:ext cx="8565892" cy="523220"/>
          </a:xfrm>
          <a:prstGeom prst="rect">
            <a:avLst/>
          </a:prstGeom>
          <a:noFill/>
        </p:spPr>
        <p:txBody>
          <a:bodyPr wrap="square" rtlCol="0">
            <a:spAutoFit/>
          </a:bodyPr>
          <a:lstStyle/>
          <a:p>
            <a:r>
              <a:rPr lang="en-US" sz="1400" dirty="0" smtClean="0"/>
              <a:t>Reference</a:t>
            </a:r>
            <a:r>
              <a:rPr lang="en-US" sz="1400" dirty="0"/>
              <a:t>: </a:t>
            </a:r>
            <a:r>
              <a:rPr lang="en-US" sz="1400" dirty="0">
                <a:hlinkClick r:id="rId3"/>
              </a:rPr>
              <a:t>http://mssqlwiki.com/2010/11/11/awe-allocator-apis-how-sql-server-awe-works</a:t>
            </a:r>
            <a:r>
              <a:rPr lang="en-US" sz="1400" dirty="0" smtClean="0">
                <a:hlinkClick r:id="rId3"/>
              </a:rPr>
              <a:t>/</a:t>
            </a:r>
            <a:endParaRPr lang="en-US" sz="1400" dirty="0" smtClean="0"/>
          </a:p>
          <a:p>
            <a:endParaRPr lang="en-US" sz="1400" dirty="0"/>
          </a:p>
        </p:txBody>
      </p:sp>
    </p:spTree>
    <p:extLst>
      <p:ext uri="{BB962C8B-B14F-4D97-AF65-F5344CB8AC3E}">
        <p14:creationId xmlns:p14="http://schemas.microsoft.com/office/powerpoint/2010/main" val="228647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1000" fill="hold"/>
                                        <p:tgtEl>
                                          <p:spTgt spid="15"/>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000"/>
                                        <p:tgtEl>
                                          <p:spTgt spid="23"/>
                                        </p:tgtEl>
                                      </p:cBhvr>
                                    </p:animEffect>
                                    <p:anim calcmode="lin" valueType="num">
                                      <p:cBhvr>
                                        <p:cTn id="38" dur="1000" fill="hold"/>
                                        <p:tgtEl>
                                          <p:spTgt spid="23"/>
                                        </p:tgtEl>
                                        <p:attrNameLst>
                                          <p:attrName>ppt_x</p:attrName>
                                        </p:attrNameLst>
                                      </p:cBhvr>
                                      <p:tavLst>
                                        <p:tav tm="0">
                                          <p:val>
                                            <p:strVal val="#ppt_x"/>
                                          </p:val>
                                        </p:tav>
                                        <p:tav tm="100000">
                                          <p:val>
                                            <p:strVal val="#ppt_x"/>
                                          </p:val>
                                        </p:tav>
                                      </p:tavLst>
                                    </p:anim>
                                    <p:anim calcmode="lin" valueType="num">
                                      <p:cBhvr>
                                        <p:cTn id="3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p:bldP spid="14" grpId="0" animBg="1"/>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914400" y="228600"/>
            <a:ext cx="11149013" cy="224369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SQL Server [2005, 2008, 2008 R2]</a:t>
            </a:r>
            <a:br>
              <a:rPr lang="en-GB" dirty="0" smtClean="0"/>
            </a:br>
            <a:r>
              <a:rPr lang="en-GB" dirty="0" smtClean="0"/>
              <a:t>Memory Manager</a:t>
            </a:r>
            <a:br>
              <a:rPr lang="en-GB" dirty="0" smtClean="0"/>
            </a:br>
            <a:endParaRPr lang="en-GB" dirty="0"/>
          </a:p>
        </p:txBody>
      </p:sp>
      <p:sp>
        <p:nvSpPr>
          <p:cNvPr id="4" name="Rectangle 3"/>
          <p:cNvSpPr/>
          <p:nvPr/>
        </p:nvSpPr>
        <p:spPr bwMode="auto">
          <a:xfrm>
            <a:off x="1046748" y="2330629"/>
            <a:ext cx="1367074" cy="934697"/>
          </a:xfrm>
          <a:prstGeom prst="rect">
            <a:avLst/>
          </a:prstGeom>
          <a:solidFill>
            <a:srgbClr val="009E49"/>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200"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-g</a:t>
            </a:r>
          </a:p>
          <a:p>
            <a:pPr defTabSz="914099" fontAlgn="base">
              <a:spcBef>
                <a:spcPct val="0"/>
              </a:spcBef>
              <a:spcAft>
                <a:spcPct val="0"/>
              </a:spcAft>
            </a:pPr>
            <a:r>
              <a:rPr lang="en-US" sz="1200"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Memory To Leave</a:t>
            </a:r>
            <a:endParaRPr lang="en-US" sz="1200"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5" name="Rectangle 4"/>
          <p:cNvSpPr/>
          <p:nvPr/>
        </p:nvSpPr>
        <p:spPr bwMode="auto">
          <a:xfrm>
            <a:off x="1046748" y="3265326"/>
            <a:ext cx="1367074" cy="2485698"/>
          </a:xfrm>
          <a:prstGeom prst="rect">
            <a:avLst/>
          </a:prstGeom>
          <a:solidFill>
            <a:srgbClr val="00723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200" spc="-7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Buffer Pool</a:t>
            </a:r>
            <a:endParaRPr lang="en-US" sz="1200" spc="-70" dirty="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grpSp>
        <p:nvGrpSpPr>
          <p:cNvPr id="6" name="Group 5"/>
          <p:cNvGrpSpPr/>
          <p:nvPr/>
        </p:nvGrpSpPr>
        <p:grpSpPr>
          <a:xfrm rot="5400000">
            <a:off x="-1286038" y="3927536"/>
            <a:ext cx="3423492" cy="223484"/>
            <a:chOff x="5099206" y="3783440"/>
            <a:chExt cx="6165897" cy="363047"/>
          </a:xfrm>
        </p:grpSpPr>
        <p:cxnSp>
          <p:nvCxnSpPr>
            <p:cNvPr id="7" name="Straight Connector 6"/>
            <p:cNvCxnSpPr/>
            <p:nvPr/>
          </p:nvCxnSpPr>
          <p:spPr>
            <a:xfrm>
              <a:off x="5104785" y="3964963"/>
              <a:ext cx="6154739" cy="0"/>
            </a:xfrm>
            <a:prstGeom prst="line">
              <a:avLst/>
            </a:prstGeom>
            <a:noFill/>
            <a:ln>
              <a:solidFill>
                <a:schemeClr val="tx1"/>
              </a:solidFill>
              <a:headEnd type="arrow" w="med" len="med"/>
              <a:tailEnd type="arrow" w="med" len="med"/>
            </a:ln>
            <a:effectLst/>
          </p:spPr>
          <p:style>
            <a:lnRef idx="1">
              <a:schemeClr val="accent2"/>
            </a:lnRef>
            <a:fillRef idx="3">
              <a:schemeClr val="accent2"/>
            </a:fillRef>
            <a:effectRef idx="2">
              <a:schemeClr val="accent2"/>
            </a:effectRef>
            <a:fontRef idx="minor">
              <a:schemeClr val="lt1"/>
            </a:fontRef>
          </p:style>
        </p:cxnSp>
        <p:cxnSp>
          <p:nvCxnSpPr>
            <p:cNvPr id="8" name="Straight Connector 7"/>
            <p:cNvCxnSpPr/>
            <p:nvPr/>
          </p:nvCxnSpPr>
          <p:spPr>
            <a:xfrm>
              <a:off x="5099206" y="3783440"/>
              <a:ext cx="0" cy="3630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265103" y="3783440"/>
              <a:ext cx="0" cy="3630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27598" y="1812995"/>
            <a:ext cx="906614" cy="387798"/>
          </a:xfrm>
          <a:prstGeom prst="rect">
            <a:avLst/>
          </a:prstGeom>
          <a:noFill/>
        </p:spPr>
        <p:txBody>
          <a:bodyPr wrap="square" lIns="0" tIns="0" rIns="0" bIns="0" rtlCol="0">
            <a:spAutoFit/>
          </a:bodyPr>
          <a:lstStyle/>
          <a:p>
            <a:pPr algn="ctr">
              <a:lnSpc>
                <a:spcPct val="90000"/>
              </a:lnSpc>
            </a:pPr>
            <a:r>
              <a:rPr lang="en-GB" sz="1400" dirty="0" smtClean="0">
                <a:gradFill>
                  <a:gsLst>
                    <a:gs pos="2917">
                      <a:schemeClr val="tx1"/>
                    </a:gs>
                    <a:gs pos="30000">
                      <a:schemeClr val="tx1"/>
                    </a:gs>
                  </a:gsLst>
                  <a:lin ang="5400000" scaled="0"/>
                </a:gradFill>
              </a:rPr>
              <a:t>User Mode VAS</a:t>
            </a:r>
          </a:p>
        </p:txBody>
      </p:sp>
      <p:sp>
        <p:nvSpPr>
          <p:cNvPr id="11" name="Rectangle 10"/>
          <p:cNvSpPr/>
          <p:nvPr/>
        </p:nvSpPr>
        <p:spPr bwMode="auto">
          <a:xfrm>
            <a:off x="3946602" y="5247682"/>
            <a:ext cx="1156488" cy="500243"/>
          </a:xfrm>
          <a:prstGeom prst="rect">
            <a:avLst/>
          </a:prstGeom>
          <a:solidFill>
            <a:srgbClr val="55D45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2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Single-Page</a:t>
            </a:r>
          </a:p>
          <a:p>
            <a:pPr defTabSz="914099" fontAlgn="base">
              <a:spcBef>
                <a:spcPct val="0"/>
              </a:spcBef>
              <a:spcAft>
                <a:spcPct val="0"/>
              </a:spcAft>
            </a:pPr>
            <a:r>
              <a:rPr lang="en-US" sz="12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Allocator</a:t>
            </a:r>
            <a:endParaRPr lang="en-US" sz="1200" spc="-70" dirty="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12" name="Rectangle 11"/>
          <p:cNvSpPr/>
          <p:nvPr/>
        </p:nvSpPr>
        <p:spPr bwMode="auto">
          <a:xfrm>
            <a:off x="4544128" y="4039278"/>
            <a:ext cx="1256079" cy="500243"/>
          </a:xfrm>
          <a:prstGeom prst="rect">
            <a:avLst/>
          </a:prstGeom>
          <a:solidFill>
            <a:srgbClr val="55D45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2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Memory Manager</a:t>
            </a:r>
            <a:endParaRPr lang="en-US" sz="1200" spc="-70" dirty="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13" name="Rectangle 12"/>
          <p:cNvSpPr/>
          <p:nvPr/>
        </p:nvSpPr>
        <p:spPr bwMode="auto">
          <a:xfrm>
            <a:off x="6846997" y="5247680"/>
            <a:ext cx="1144149" cy="500243"/>
          </a:xfrm>
          <a:prstGeom prst="rect">
            <a:avLst/>
          </a:prstGeom>
          <a:solidFill>
            <a:srgbClr val="55D45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2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Page Reservation</a:t>
            </a:r>
            <a:endParaRPr lang="en-US" sz="1200" spc="-70" dirty="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14" name="Rectangle 13"/>
          <p:cNvSpPr/>
          <p:nvPr/>
        </p:nvSpPr>
        <p:spPr bwMode="auto">
          <a:xfrm>
            <a:off x="6846997" y="4039278"/>
            <a:ext cx="1144149" cy="500243"/>
          </a:xfrm>
          <a:prstGeom prst="rect">
            <a:avLst/>
          </a:prstGeom>
          <a:solidFill>
            <a:srgbClr val="55D45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2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Memory Objects</a:t>
            </a:r>
            <a:endParaRPr lang="en-US" sz="1200" spc="-70" dirty="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15" name="Rectangle 14"/>
          <p:cNvSpPr/>
          <p:nvPr/>
        </p:nvSpPr>
        <p:spPr bwMode="auto">
          <a:xfrm>
            <a:off x="3946602" y="3015805"/>
            <a:ext cx="1225566" cy="500243"/>
          </a:xfrm>
          <a:prstGeom prst="rect">
            <a:avLst/>
          </a:prstGeom>
          <a:solidFill>
            <a:srgbClr val="55D45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2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Multi-Page</a:t>
            </a:r>
          </a:p>
          <a:p>
            <a:pPr defTabSz="914099" fontAlgn="base">
              <a:spcBef>
                <a:spcPct val="0"/>
              </a:spcBef>
              <a:spcAft>
                <a:spcPct val="0"/>
              </a:spcAft>
            </a:pPr>
            <a:r>
              <a:rPr lang="en-US" sz="12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Allocator</a:t>
            </a:r>
            <a:endParaRPr lang="en-US" sz="1200" spc="-70" dirty="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cxnSp>
        <p:nvCxnSpPr>
          <p:cNvPr id="16" name="Straight Connector 15"/>
          <p:cNvCxnSpPr>
            <a:stCxn id="11" idx="1"/>
            <a:endCxn id="5" idx="3"/>
          </p:cNvCxnSpPr>
          <p:nvPr/>
        </p:nvCxnSpPr>
        <p:spPr>
          <a:xfrm flipH="1" flipV="1">
            <a:off x="2413822" y="4508175"/>
            <a:ext cx="1532780" cy="989629"/>
          </a:xfrm>
          <a:prstGeom prst="line">
            <a:avLst/>
          </a:prstGeom>
          <a:ln>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2" idx="2"/>
            <a:endCxn id="11" idx="0"/>
          </p:cNvCxnSpPr>
          <p:nvPr/>
        </p:nvCxnSpPr>
        <p:spPr>
          <a:xfrm flipH="1">
            <a:off x="4524846" y="4539521"/>
            <a:ext cx="647322" cy="708161"/>
          </a:xfrm>
          <a:prstGeom prst="line">
            <a:avLst/>
          </a:prstGeom>
          <a:ln>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5" idx="1"/>
            <a:endCxn id="4" idx="3"/>
          </p:cNvCxnSpPr>
          <p:nvPr/>
        </p:nvCxnSpPr>
        <p:spPr>
          <a:xfrm flipH="1" flipV="1">
            <a:off x="2413822" y="2797978"/>
            <a:ext cx="1532780" cy="467949"/>
          </a:xfrm>
          <a:prstGeom prst="line">
            <a:avLst/>
          </a:prstGeom>
          <a:ln>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2" idx="0"/>
            <a:endCxn id="15" idx="2"/>
          </p:cNvCxnSpPr>
          <p:nvPr/>
        </p:nvCxnSpPr>
        <p:spPr>
          <a:xfrm flipH="1" flipV="1">
            <a:off x="4559385" y="3516048"/>
            <a:ext cx="612783" cy="523230"/>
          </a:xfrm>
          <a:prstGeom prst="line">
            <a:avLst/>
          </a:prstGeom>
          <a:ln>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3" idx="1"/>
            <a:endCxn id="11" idx="3"/>
          </p:cNvCxnSpPr>
          <p:nvPr/>
        </p:nvCxnSpPr>
        <p:spPr>
          <a:xfrm flipH="1">
            <a:off x="5103090" y="5497802"/>
            <a:ext cx="1743907" cy="2"/>
          </a:xfrm>
          <a:prstGeom prst="line">
            <a:avLst/>
          </a:prstGeom>
          <a:ln>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4" idx="1"/>
            <a:endCxn id="12" idx="3"/>
          </p:cNvCxnSpPr>
          <p:nvPr/>
        </p:nvCxnSpPr>
        <p:spPr>
          <a:xfrm flipH="1">
            <a:off x="5800207" y="4289400"/>
            <a:ext cx="1046790" cy="0"/>
          </a:xfrm>
          <a:prstGeom prst="line">
            <a:avLst/>
          </a:prstGeom>
          <a:ln>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bwMode="auto">
          <a:xfrm>
            <a:off x="3946603" y="2327139"/>
            <a:ext cx="1225565" cy="500243"/>
          </a:xfrm>
          <a:prstGeom prst="rect">
            <a:avLst/>
          </a:prstGeom>
          <a:solidFill>
            <a:srgbClr val="55D45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2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Virtual Allocator</a:t>
            </a:r>
            <a:endParaRPr lang="en-US" sz="1200" spc="-70" dirty="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sp>
        <p:nvSpPr>
          <p:cNvPr id="23" name="Rectangle 22"/>
          <p:cNvSpPr/>
          <p:nvPr/>
        </p:nvSpPr>
        <p:spPr bwMode="auto">
          <a:xfrm>
            <a:off x="6846997" y="2327138"/>
            <a:ext cx="1144149" cy="500243"/>
          </a:xfrm>
          <a:prstGeom prst="rect">
            <a:avLst/>
          </a:prstGeom>
          <a:solidFill>
            <a:srgbClr val="55D45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defTabSz="914099" fontAlgn="base">
              <a:spcBef>
                <a:spcPct val="0"/>
              </a:spcBef>
              <a:spcAft>
                <a:spcPct val="0"/>
              </a:spcAft>
            </a:pPr>
            <a:r>
              <a:rPr lang="en-US" sz="1200" spc="-70" dirty="0" smtClean="0">
                <a:gradFill>
                  <a:gsLst>
                    <a:gs pos="14167">
                      <a:srgbClr val="000000"/>
                    </a:gs>
                    <a:gs pos="27000">
                      <a:srgbClr val="000000"/>
                    </a:gs>
                  </a:gsLst>
                  <a:lin ang="5400000" scaled="0"/>
                </a:gradFill>
                <a:latin typeface="Segoe UI" pitchFamily="34" charset="0"/>
                <a:ea typeface="Segoe UI" pitchFamily="34" charset="0"/>
                <a:cs typeface="Segoe UI" pitchFamily="34" charset="0"/>
              </a:rPr>
              <a:t>CLR</a:t>
            </a:r>
            <a:endParaRPr lang="en-US" sz="1200" spc="-70" dirty="0">
              <a:gradFill>
                <a:gsLst>
                  <a:gs pos="14167">
                    <a:srgbClr val="000000"/>
                  </a:gs>
                  <a:gs pos="27000">
                    <a:srgbClr val="000000"/>
                  </a:gs>
                </a:gsLst>
                <a:lin ang="5400000" scaled="0"/>
              </a:gradFill>
              <a:latin typeface="Segoe UI" pitchFamily="34" charset="0"/>
              <a:ea typeface="Segoe UI" pitchFamily="34" charset="0"/>
              <a:cs typeface="Segoe UI" pitchFamily="34" charset="0"/>
            </a:endParaRPr>
          </a:p>
        </p:txBody>
      </p:sp>
      <p:cxnSp>
        <p:nvCxnSpPr>
          <p:cNvPr id="24" name="Straight Connector 23"/>
          <p:cNvCxnSpPr>
            <a:stCxn id="22" idx="1"/>
          </p:cNvCxnSpPr>
          <p:nvPr/>
        </p:nvCxnSpPr>
        <p:spPr>
          <a:xfrm flipH="1">
            <a:off x="2413823" y="2577261"/>
            <a:ext cx="1532780" cy="220717"/>
          </a:xfrm>
          <a:prstGeom prst="line">
            <a:avLst/>
          </a:prstGeom>
          <a:ln>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3" idx="1"/>
            <a:endCxn id="22" idx="3"/>
          </p:cNvCxnSpPr>
          <p:nvPr/>
        </p:nvCxnSpPr>
        <p:spPr>
          <a:xfrm flipH="1">
            <a:off x="5172168" y="2577260"/>
            <a:ext cx="1674829" cy="1"/>
          </a:xfrm>
          <a:prstGeom prst="line">
            <a:avLst/>
          </a:prstGeom>
          <a:ln>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25708" y="6019800"/>
            <a:ext cx="8565892" cy="307777"/>
          </a:xfrm>
          <a:prstGeom prst="rect">
            <a:avLst/>
          </a:prstGeom>
          <a:noFill/>
        </p:spPr>
        <p:txBody>
          <a:bodyPr wrap="square" rtlCol="0">
            <a:spAutoFit/>
          </a:bodyPr>
          <a:lstStyle/>
          <a:p>
            <a:r>
              <a:rPr lang="en-US" sz="1400" dirty="0" smtClean="0"/>
              <a:t>Reference: </a:t>
            </a:r>
            <a:r>
              <a:rPr lang="en-US" sz="1400" dirty="0" smtClean="0">
                <a:hlinkClick r:id="rId3"/>
              </a:rPr>
              <a:t>http:\\mssqlwiki.com/</a:t>
            </a:r>
            <a:r>
              <a:rPr lang="en-US" sz="1400" dirty="0" err="1" smtClean="0">
                <a:hlinkClick r:id="rId3"/>
              </a:rPr>
              <a:t>sqlwiki</a:t>
            </a:r>
            <a:r>
              <a:rPr lang="en-US" sz="1400" dirty="0" smtClean="0">
                <a:hlinkClick r:id="rId3"/>
              </a:rPr>
              <a:t>/</a:t>
            </a:r>
            <a:r>
              <a:rPr lang="en-US" sz="1400" dirty="0" err="1" smtClean="0">
                <a:hlinkClick r:id="rId3"/>
              </a:rPr>
              <a:t>sql</a:t>
            </a:r>
            <a:r>
              <a:rPr lang="en-US" sz="1400" dirty="0" smtClean="0">
                <a:hlinkClick r:id="rId3"/>
              </a:rPr>
              <a:t>-performance/basics-of-</a:t>
            </a:r>
            <a:r>
              <a:rPr lang="en-US" sz="1400" dirty="0" err="1" smtClean="0">
                <a:hlinkClick r:id="rId3"/>
              </a:rPr>
              <a:t>sql</a:t>
            </a:r>
            <a:r>
              <a:rPr lang="en-US" sz="1400" dirty="0" smtClean="0">
                <a:hlinkClick r:id="rId3"/>
              </a:rPr>
              <a:t>-server-memory-architecture</a:t>
            </a:r>
            <a:r>
              <a:rPr lang="en-US" sz="1400" dirty="0" smtClean="0"/>
              <a:t>/</a:t>
            </a:r>
            <a:endParaRPr lang="en-US" sz="1400" dirty="0"/>
          </a:p>
        </p:txBody>
      </p:sp>
    </p:spTree>
    <p:extLst>
      <p:ext uri="{BB962C8B-B14F-4D97-AF65-F5344CB8AC3E}">
        <p14:creationId xmlns:p14="http://schemas.microsoft.com/office/powerpoint/2010/main" val="389031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1000" fill="hold"/>
                                        <p:tgtEl>
                                          <p:spTgt spid="13"/>
                                        </p:tgtEl>
                                        <p:attrNameLst>
                                          <p:attrName>ppt_w</p:attrName>
                                        </p:attrNameLst>
                                      </p:cBhvr>
                                      <p:tavLst>
                                        <p:tav tm="0">
                                          <p:val>
                                            <p:fltVal val="0"/>
                                          </p:val>
                                        </p:tav>
                                        <p:tav tm="100000">
                                          <p:val>
                                            <p:strVal val="#ppt_w"/>
                                          </p:val>
                                        </p:tav>
                                      </p:tavLst>
                                    </p:anim>
                                    <p:anim calcmode="lin" valueType="num">
                                      <p:cBhvr>
                                        <p:cTn id="42" dur="1000" fill="hold"/>
                                        <p:tgtEl>
                                          <p:spTgt spid="13"/>
                                        </p:tgtEl>
                                        <p:attrNameLst>
                                          <p:attrName>ppt_h</p:attrName>
                                        </p:attrNameLst>
                                      </p:cBhvr>
                                      <p:tavLst>
                                        <p:tav tm="0">
                                          <p:val>
                                            <p:fltVal val="0"/>
                                          </p:val>
                                        </p:tav>
                                        <p:tav tm="100000">
                                          <p:val>
                                            <p:strVal val="#ppt_h"/>
                                          </p:val>
                                        </p:tav>
                                      </p:tavLst>
                                    </p:anim>
                                    <p:anim calcmode="lin" valueType="num">
                                      <p:cBhvr>
                                        <p:cTn id="43" dur="1000" fill="hold"/>
                                        <p:tgtEl>
                                          <p:spTgt spid="13"/>
                                        </p:tgtEl>
                                        <p:attrNameLst>
                                          <p:attrName>style.rotation</p:attrName>
                                        </p:attrNameLst>
                                      </p:cBhvr>
                                      <p:tavLst>
                                        <p:tav tm="0">
                                          <p:val>
                                            <p:fltVal val="90"/>
                                          </p:val>
                                        </p:tav>
                                        <p:tav tm="100000">
                                          <p:val>
                                            <p:fltVal val="0"/>
                                          </p:val>
                                        </p:tav>
                                      </p:tavLst>
                                    </p:anim>
                                    <p:animEffect transition="in" filter="fade">
                                      <p:cBhvr>
                                        <p:cTn id="44" dur="1000"/>
                                        <p:tgtEl>
                                          <p:spTgt spid="13"/>
                                        </p:tgtEl>
                                      </p:cBhvr>
                                    </p:animEffect>
                                  </p:childTnLst>
                                </p:cTn>
                              </p:par>
                              <p:par>
                                <p:cTn id="45" presetID="31" presetClass="entr" presetSubtype="0" fill="hold"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1000" fill="hold"/>
                                        <p:tgtEl>
                                          <p:spTgt spid="20"/>
                                        </p:tgtEl>
                                        <p:attrNameLst>
                                          <p:attrName>ppt_w</p:attrName>
                                        </p:attrNameLst>
                                      </p:cBhvr>
                                      <p:tavLst>
                                        <p:tav tm="0">
                                          <p:val>
                                            <p:fltVal val="0"/>
                                          </p:val>
                                        </p:tav>
                                        <p:tav tm="100000">
                                          <p:val>
                                            <p:strVal val="#ppt_w"/>
                                          </p:val>
                                        </p:tav>
                                      </p:tavLst>
                                    </p:anim>
                                    <p:anim calcmode="lin" valueType="num">
                                      <p:cBhvr>
                                        <p:cTn id="48" dur="1000" fill="hold"/>
                                        <p:tgtEl>
                                          <p:spTgt spid="20"/>
                                        </p:tgtEl>
                                        <p:attrNameLst>
                                          <p:attrName>ppt_h</p:attrName>
                                        </p:attrNameLst>
                                      </p:cBhvr>
                                      <p:tavLst>
                                        <p:tav tm="0">
                                          <p:val>
                                            <p:fltVal val="0"/>
                                          </p:val>
                                        </p:tav>
                                        <p:tav tm="100000">
                                          <p:val>
                                            <p:strVal val="#ppt_h"/>
                                          </p:val>
                                        </p:tav>
                                      </p:tavLst>
                                    </p:anim>
                                    <p:anim calcmode="lin" valueType="num">
                                      <p:cBhvr>
                                        <p:cTn id="49" dur="1000" fill="hold"/>
                                        <p:tgtEl>
                                          <p:spTgt spid="20"/>
                                        </p:tgtEl>
                                        <p:attrNameLst>
                                          <p:attrName>style.rotation</p:attrName>
                                        </p:attrNameLst>
                                      </p:cBhvr>
                                      <p:tavLst>
                                        <p:tav tm="0">
                                          <p:val>
                                            <p:fltVal val="90"/>
                                          </p:val>
                                        </p:tav>
                                        <p:tav tm="100000">
                                          <p:val>
                                            <p:fltVal val="0"/>
                                          </p:val>
                                        </p:tav>
                                      </p:tavLst>
                                    </p:anim>
                                    <p:animEffect transition="in" filter="fade">
                                      <p:cBhvr>
                                        <p:cTn id="50" dur="1000"/>
                                        <p:tgtEl>
                                          <p:spTgt spid="20"/>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randombar(horizontal)">
                                      <p:cBhvr>
                                        <p:cTn id="55" dur="500"/>
                                        <p:tgtEl>
                                          <p:spTgt spid="12"/>
                                        </p:tgtEl>
                                      </p:cBhvr>
                                    </p:animEffect>
                                  </p:childTnLst>
                                </p:cTn>
                              </p:par>
                              <p:par>
                                <p:cTn id="56" presetID="14" presetClass="entr" presetSubtype="10" fill="hold"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randombar(horizontal)">
                                      <p:cBhvr>
                                        <p:cTn id="58" dur="50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randombar(horizontal)">
                                      <p:cBhvr>
                                        <p:cTn id="63" dur="500"/>
                                        <p:tgtEl>
                                          <p:spTgt spid="18"/>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randombar(horizontal)">
                                      <p:cBhvr>
                                        <p:cTn id="66" dur="500"/>
                                        <p:tgtEl>
                                          <p:spTgt spid="15"/>
                                        </p:tgtEl>
                                      </p:cBhvr>
                                    </p:animEffect>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nodeType="clickEffect">
                                  <p:stCondLst>
                                    <p:cond delay="0"/>
                                  </p:stCondLst>
                                  <p:childTnLst>
                                    <p:set>
                                      <p:cBhvr>
                                        <p:cTn id="70" dur="1" fill="hold">
                                          <p:stCondLst>
                                            <p:cond delay="0"/>
                                          </p:stCondLst>
                                        </p:cTn>
                                        <p:tgtEl>
                                          <p:spTgt spid="19"/>
                                        </p:tgtEl>
                                        <p:attrNameLst>
                                          <p:attrName>style.visibility</p:attrName>
                                        </p:attrNameLst>
                                      </p:cBhvr>
                                      <p:to>
                                        <p:strVal val="visible"/>
                                      </p:to>
                                    </p:set>
                                    <p:anim calcmode="lin" valueType="num">
                                      <p:cBhvr>
                                        <p:cTn id="71" dur="500" fill="hold"/>
                                        <p:tgtEl>
                                          <p:spTgt spid="19"/>
                                        </p:tgtEl>
                                        <p:attrNameLst>
                                          <p:attrName>ppt_w</p:attrName>
                                        </p:attrNameLst>
                                      </p:cBhvr>
                                      <p:tavLst>
                                        <p:tav tm="0">
                                          <p:val>
                                            <p:fltVal val="0"/>
                                          </p:val>
                                        </p:tav>
                                        <p:tav tm="100000">
                                          <p:val>
                                            <p:strVal val="#ppt_w"/>
                                          </p:val>
                                        </p:tav>
                                      </p:tavLst>
                                    </p:anim>
                                    <p:anim calcmode="lin" valueType="num">
                                      <p:cBhvr>
                                        <p:cTn id="72" dur="500" fill="hold"/>
                                        <p:tgtEl>
                                          <p:spTgt spid="19"/>
                                        </p:tgtEl>
                                        <p:attrNameLst>
                                          <p:attrName>ppt_h</p:attrName>
                                        </p:attrNameLst>
                                      </p:cBhvr>
                                      <p:tavLst>
                                        <p:tav tm="0">
                                          <p:val>
                                            <p:fltVal val="0"/>
                                          </p:val>
                                        </p:tav>
                                        <p:tav tm="100000">
                                          <p:val>
                                            <p:strVal val="#ppt_h"/>
                                          </p:val>
                                        </p:tav>
                                      </p:tavLst>
                                    </p:anim>
                                    <p:animEffect transition="in" filter="fade">
                                      <p:cBhvr>
                                        <p:cTn id="73" dur="500"/>
                                        <p:tgtEl>
                                          <p:spTgt spid="19"/>
                                        </p:tgtEl>
                                      </p:cBhvr>
                                    </p:animEffect>
                                  </p:childTnLst>
                                </p:cTn>
                              </p:par>
                            </p:childTnLst>
                          </p:cTn>
                        </p:par>
                      </p:childTnLst>
                    </p:cTn>
                  </p:par>
                  <p:par>
                    <p:cTn id="74" fill="hold">
                      <p:stCondLst>
                        <p:cond delay="indefinite"/>
                      </p:stCondLst>
                      <p:childTnLst>
                        <p:par>
                          <p:cTn id="75" fill="hold">
                            <p:stCondLst>
                              <p:cond delay="0"/>
                            </p:stCondLst>
                            <p:childTnLst>
                              <p:par>
                                <p:cTn id="76" presetID="31" presetClass="entr" presetSubtype="0" fill="hold" nodeType="clickEffect">
                                  <p:stCondLst>
                                    <p:cond delay="0"/>
                                  </p:stCondLst>
                                  <p:childTnLst>
                                    <p:set>
                                      <p:cBhvr>
                                        <p:cTn id="77" dur="1" fill="hold">
                                          <p:stCondLst>
                                            <p:cond delay="0"/>
                                          </p:stCondLst>
                                        </p:cTn>
                                        <p:tgtEl>
                                          <p:spTgt spid="21"/>
                                        </p:tgtEl>
                                        <p:attrNameLst>
                                          <p:attrName>style.visibility</p:attrName>
                                        </p:attrNameLst>
                                      </p:cBhvr>
                                      <p:to>
                                        <p:strVal val="visible"/>
                                      </p:to>
                                    </p:set>
                                    <p:anim calcmode="lin" valueType="num">
                                      <p:cBhvr>
                                        <p:cTn id="78" dur="1000" fill="hold"/>
                                        <p:tgtEl>
                                          <p:spTgt spid="21"/>
                                        </p:tgtEl>
                                        <p:attrNameLst>
                                          <p:attrName>ppt_w</p:attrName>
                                        </p:attrNameLst>
                                      </p:cBhvr>
                                      <p:tavLst>
                                        <p:tav tm="0">
                                          <p:val>
                                            <p:fltVal val="0"/>
                                          </p:val>
                                        </p:tav>
                                        <p:tav tm="100000">
                                          <p:val>
                                            <p:strVal val="#ppt_w"/>
                                          </p:val>
                                        </p:tav>
                                      </p:tavLst>
                                    </p:anim>
                                    <p:anim calcmode="lin" valueType="num">
                                      <p:cBhvr>
                                        <p:cTn id="79" dur="1000" fill="hold"/>
                                        <p:tgtEl>
                                          <p:spTgt spid="21"/>
                                        </p:tgtEl>
                                        <p:attrNameLst>
                                          <p:attrName>ppt_h</p:attrName>
                                        </p:attrNameLst>
                                      </p:cBhvr>
                                      <p:tavLst>
                                        <p:tav tm="0">
                                          <p:val>
                                            <p:fltVal val="0"/>
                                          </p:val>
                                        </p:tav>
                                        <p:tav tm="100000">
                                          <p:val>
                                            <p:strVal val="#ppt_h"/>
                                          </p:val>
                                        </p:tav>
                                      </p:tavLst>
                                    </p:anim>
                                    <p:anim calcmode="lin" valueType="num">
                                      <p:cBhvr>
                                        <p:cTn id="80" dur="1000" fill="hold"/>
                                        <p:tgtEl>
                                          <p:spTgt spid="21"/>
                                        </p:tgtEl>
                                        <p:attrNameLst>
                                          <p:attrName>style.rotation</p:attrName>
                                        </p:attrNameLst>
                                      </p:cBhvr>
                                      <p:tavLst>
                                        <p:tav tm="0">
                                          <p:val>
                                            <p:fltVal val="90"/>
                                          </p:val>
                                        </p:tav>
                                        <p:tav tm="100000">
                                          <p:val>
                                            <p:fltVal val="0"/>
                                          </p:val>
                                        </p:tav>
                                      </p:tavLst>
                                    </p:anim>
                                    <p:animEffect transition="in" filter="fade">
                                      <p:cBhvr>
                                        <p:cTn id="81" dur="1000"/>
                                        <p:tgtEl>
                                          <p:spTgt spid="21"/>
                                        </p:tgtEl>
                                      </p:cBhvr>
                                    </p:animEffect>
                                  </p:childTnLst>
                                </p:cTn>
                              </p:par>
                              <p:par>
                                <p:cTn id="82" presetID="31" presetClass="entr" presetSubtype="0" fill="hold" grpId="0" nodeType="withEffect">
                                  <p:stCondLst>
                                    <p:cond delay="0"/>
                                  </p:stCondLst>
                                  <p:childTnLst>
                                    <p:set>
                                      <p:cBhvr>
                                        <p:cTn id="83" dur="1" fill="hold">
                                          <p:stCondLst>
                                            <p:cond delay="0"/>
                                          </p:stCondLst>
                                        </p:cTn>
                                        <p:tgtEl>
                                          <p:spTgt spid="14"/>
                                        </p:tgtEl>
                                        <p:attrNameLst>
                                          <p:attrName>style.visibility</p:attrName>
                                        </p:attrNameLst>
                                      </p:cBhvr>
                                      <p:to>
                                        <p:strVal val="visible"/>
                                      </p:to>
                                    </p:set>
                                    <p:anim calcmode="lin" valueType="num">
                                      <p:cBhvr>
                                        <p:cTn id="84" dur="1000" fill="hold"/>
                                        <p:tgtEl>
                                          <p:spTgt spid="14"/>
                                        </p:tgtEl>
                                        <p:attrNameLst>
                                          <p:attrName>ppt_w</p:attrName>
                                        </p:attrNameLst>
                                      </p:cBhvr>
                                      <p:tavLst>
                                        <p:tav tm="0">
                                          <p:val>
                                            <p:fltVal val="0"/>
                                          </p:val>
                                        </p:tav>
                                        <p:tav tm="100000">
                                          <p:val>
                                            <p:strVal val="#ppt_w"/>
                                          </p:val>
                                        </p:tav>
                                      </p:tavLst>
                                    </p:anim>
                                    <p:anim calcmode="lin" valueType="num">
                                      <p:cBhvr>
                                        <p:cTn id="85" dur="1000" fill="hold"/>
                                        <p:tgtEl>
                                          <p:spTgt spid="14"/>
                                        </p:tgtEl>
                                        <p:attrNameLst>
                                          <p:attrName>ppt_h</p:attrName>
                                        </p:attrNameLst>
                                      </p:cBhvr>
                                      <p:tavLst>
                                        <p:tav tm="0">
                                          <p:val>
                                            <p:fltVal val="0"/>
                                          </p:val>
                                        </p:tav>
                                        <p:tav tm="100000">
                                          <p:val>
                                            <p:strVal val="#ppt_h"/>
                                          </p:val>
                                        </p:tav>
                                      </p:tavLst>
                                    </p:anim>
                                    <p:anim calcmode="lin" valueType="num">
                                      <p:cBhvr>
                                        <p:cTn id="86" dur="1000" fill="hold"/>
                                        <p:tgtEl>
                                          <p:spTgt spid="14"/>
                                        </p:tgtEl>
                                        <p:attrNameLst>
                                          <p:attrName>style.rotation</p:attrName>
                                        </p:attrNameLst>
                                      </p:cBhvr>
                                      <p:tavLst>
                                        <p:tav tm="0">
                                          <p:val>
                                            <p:fltVal val="90"/>
                                          </p:val>
                                        </p:tav>
                                        <p:tav tm="100000">
                                          <p:val>
                                            <p:fltVal val="0"/>
                                          </p:val>
                                        </p:tav>
                                      </p:tavLst>
                                    </p:anim>
                                    <p:animEffect transition="in" filter="fade">
                                      <p:cBhvr>
                                        <p:cTn id="87" dur="1000"/>
                                        <p:tgtEl>
                                          <p:spTgt spid="14"/>
                                        </p:tgtEl>
                                      </p:cBhvr>
                                    </p:animEffect>
                                  </p:childTnLst>
                                </p:cTn>
                              </p:par>
                            </p:childTnLst>
                          </p:cTn>
                        </p:par>
                      </p:childTnLst>
                    </p:cTn>
                  </p:par>
                  <p:par>
                    <p:cTn id="88" fill="hold">
                      <p:stCondLst>
                        <p:cond delay="indefinite"/>
                      </p:stCondLst>
                      <p:childTnLst>
                        <p:par>
                          <p:cTn id="89" fill="hold">
                            <p:stCondLst>
                              <p:cond delay="0"/>
                            </p:stCondLst>
                            <p:childTnLst>
                              <p:par>
                                <p:cTn id="90" presetID="14" presetClass="entr" presetSubtype="10" fill="hold"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randombar(horizontal)">
                                      <p:cBhvr>
                                        <p:cTn id="92" dur="500"/>
                                        <p:tgtEl>
                                          <p:spTgt spid="24"/>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22"/>
                                        </p:tgtEl>
                                        <p:attrNameLst>
                                          <p:attrName>style.visibility</p:attrName>
                                        </p:attrNameLst>
                                      </p:cBhvr>
                                      <p:to>
                                        <p:strVal val="visible"/>
                                      </p:to>
                                    </p:set>
                                    <p:animEffect transition="in" filter="randombar(horizontal)">
                                      <p:cBhvr>
                                        <p:cTn id="95" dur="500"/>
                                        <p:tgtEl>
                                          <p:spTgt spid="22"/>
                                        </p:tgtEl>
                                      </p:cBhvr>
                                    </p:animEffect>
                                  </p:childTnLst>
                                </p:cTn>
                              </p:par>
                            </p:childTnLst>
                          </p:cTn>
                        </p:par>
                      </p:childTnLst>
                    </p:cTn>
                  </p:par>
                  <p:par>
                    <p:cTn id="96" fill="hold">
                      <p:stCondLst>
                        <p:cond delay="indefinite"/>
                      </p:stCondLst>
                      <p:childTnLst>
                        <p:par>
                          <p:cTn id="97" fill="hold">
                            <p:stCondLst>
                              <p:cond delay="0"/>
                            </p:stCondLst>
                            <p:childTnLst>
                              <p:par>
                                <p:cTn id="98" presetID="16" presetClass="entr" presetSubtype="21" fill="hold" nodeType="click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barn(inVertical)">
                                      <p:cBhvr>
                                        <p:cTn id="100" dur="500"/>
                                        <p:tgtEl>
                                          <p:spTgt spid="25"/>
                                        </p:tgtEl>
                                      </p:cBhvr>
                                    </p:animEffect>
                                  </p:childTnLst>
                                </p:cTn>
                              </p:par>
                              <p:par>
                                <p:cTn id="101" presetID="16" presetClass="entr" presetSubtype="21" fill="hold" grpId="0" nodeType="with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barn(inVertical)">
                                      <p:cBhvr>
                                        <p:cTn id="10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p:bldP spid="11" grpId="0" animBg="1"/>
      <p:bldP spid="12" grpId="0" animBg="1"/>
      <p:bldP spid="13" grpId="0" animBg="1"/>
      <p:bldP spid="14" grpId="0" animBg="1"/>
      <p:bldP spid="15" grpId="0" animBg="1"/>
      <p:bldP spid="22"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304800"/>
            <a:ext cx="7315200" cy="6386364"/>
          </a:xfrm>
          <a:prstGeom prst="rect">
            <a:avLst/>
          </a:prstGeom>
          <a:noFill/>
        </p:spPr>
        <p:txBody>
          <a:bodyPr wrap="square" rtlCol="0">
            <a:spAutoFit/>
          </a:bodyPr>
          <a:lstStyle/>
          <a:p>
            <a:endParaRPr lang="en-US" sz="1100" dirty="0" smtClean="0"/>
          </a:p>
          <a:p>
            <a:pPr algn="ctr"/>
            <a:r>
              <a:rPr lang="en-US" sz="2400" b="1" dirty="0" smtClean="0"/>
              <a:t>Memory Errors</a:t>
            </a:r>
            <a:endParaRPr lang="en-US" sz="2400" b="1" dirty="0"/>
          </a:p>
          <a:p>
            <a:endParaRPr lang="en-US" sz="1100" dirty="0" smtClean="0"/>
          </a:p>
          <a:p>
            <a:endParaRPr lang="en-US" sz="1100" dirty="0"/>
          </a:p>
          <a:p>
            <a:r>
              <a:rPr lang="en-US" sz="1100" b="1" dirty="0" err="1" smtClean="0"/>
              <a:t>MemToLeave</a:t>
            </a:r>
            <a:r>
              <a:rPr lang="en-US" sz="1100" b="1" dirty="0" smtClean="0"/>
              <a:t> </a:t>
            </a:r>
            <a:r>
              <a:rPr lang="en-US" sz="1100" b="1" dirty="0"/>
              <a:t>errors: </a:t>
            </a:r>
          </a:p>
          <a:p>
            <a:endParaRPr lang="en-US" sz="1100" dirty="0"/>
          </a:p>
          <a:p>
            <a:r>
              <a:rPr lang="en-US" sz="1100" dirty="0"/>
              <a:t>SQL Server 2000 </a:t>
            </a:r>
          </a:p>
          <a:p>
            <a:r>
              <a:rPr lang="en-US" sz="1100" dirty="0"/>
              <a:t>                WARNING: Failed to reserve contiguous memory of Size= 65536. </a:t>
            </a:r>
          </a:p>
          <a:p>
            <a:r>
              <a:rPr lang="en-US" sz="1100" dirty="0"/>
              <a:t>                WARNING: Clearing procedure cache to free contiguous memory. </a:t>
            </a:r>
          </a:p>
          <a:p>
            <a:r>
              <a:rPr lang="en-US" sz="1100" dirty="0"/>
              <a:t>                Error: 17802 "Could not create server event thread." </a:t>
            </a:r>
          </a:p>
          <a:p>
            <a:r>
              <a:rPr lang="en-US" sz="1100" dirty="0"/>
              <a:t>                SQL Server could not spawn </a:t>
            </a:r>
            <a:r>
              <a:rPr lang="en-US" sz="1100" dirty="0" err="1"/>
              <a:t>process_loginread</a:t>
            </a:r>
            <a:r>
              <a:rPr lang="en-US" sz="1100" dirty="0"/>
              <a:t> thread.</a:t>
            </a:r>
          </a:p>
          <a:p>
            <a:endParaRPr lang="en-US" sz="1100" dirty="0"/>
          </a:p>
          <a:p>
            <a:r>
              <a:rPr lang="en-US" sz="1100" dirty="0"/>
              <a:t>SQL Server 2005/2008 </a:t>
            </a:r>
          </a:p>
          <a:p>
            <a:r>
              <a:rPr lang="en-US" sz="1100" dirty="0"/>
              <a:t>                Failed Virtual Allocate Bytes: FAIL_VIRTUAL_RESERVE 122880</a:t>
            </a:r>
          </a:p>
          <a:p>
            <a:endParaRPr lang="en-US" sz="1100" dirty="0"/>
          </a:p>
          <a:p>
            <a:r>
              <a:rPr lang="en-US" sz="1100" b="1" dirty="0"/>
              <a:t>Buffer Pool errors: </a:t>
            </a:r>
          </a:p>
          <a:p>
            <a:r>
              <a:rPr lang="en-US" sz="1100" dirty="0"/>
              <a:t>                </a:t>
            </a:r>
            <a:r>
              <a:rPr lang="en-US" sz="1100" dirty="0" err="1"/>
              <a:t>BPool</a:t>
            </a:r>
            <a:r>
              <a:rPr lang="en-US" sz="1100" dirty="0"/>
              <a:t>::Map: no </a:t>
            </a:r>
            <a:r>
              <a:rPr lang="en-US" sz="1100" dirty="0" err="1"/>
              <a:t>remappable</a:t>
            </a:r>
            <a:r>
              <a:rPr lang="en-US" sz="1100" dirty="0"/>
              <a:t> address found.</a:t>
            </a:r>
          </a:p>
          <a:p>
            <a:endParaRPr lang="en-US" sz="1100" dirty="0"/>
          </a:p>
          <a:p>
            <a:r>
              <a:rPr lang="en-US" sz="1100" dirty="0"/>
              <a:t>                </a:t>
            </a:r>
            <a:r>
              <a:rPr lang="en-US" sz="1100" dirty="0" err="1"/>
              <a:t>BufferPool</a:t>
            </a:r>
            <a:r>
              <a:rPr lang="en-US" sz="1100" dirty="0"/>
              <a:t> out of memory condition </a:t>
            </a:r>
          </a:p>
          <a:p>
            <a:endParaRPr lang="en-US" sz="1100" dirty="0"/>
          </a:p>
          <a:p>
            <a:r>
              <a:rPr lang="en-US" sz="1100" dirty="0"/>
              <a:t>                </a:t>
            </a:r>
            <a:r>
              <a:rPr lang="en-US" sz="1100" dirty="0" err="1"/>
              <a:t>LazyWriter</a:t>
            </a:r>
            <a:r>
              <a:rPr lang="en-US" sz="1100" dirty="0"/>
              <a:t>: warning, no free buffers found.</a:t>
            </a:r>
          </a:p>
          <a:p>
            <a:endParaRPr lang="en-US" sz="1100" dirty="0"/>
          </a:p>
          <a:p>
            <a:endParaRPr lang="en-US" sz="1100" dirty="0"/>
          </a:p>
          <a:p>
            <a:r>
              <a:rPr lang="en-US" sz="1100" b="1" dirty="0"/>
              <a:t>Either </a:t>
            </a:r>
            <a:r>
              <a:rPr lang="en-US" sz="1100" b="1" dirty="0" err="1"/>
              <a:t>BPool</a:t>
            </a:r>
            <a:r>
              <a:rPr lang="en-US" sz="1100" b="1" dirty="0"/>
              <a:t> (or) </a:t>
            </a:r>
            <a:r>
              <a:rPr lang="en-US" sz="1100" b="1" dirty="0" err="1"/>
              <a:t>MemToLeave</a:t>
            </a:r>
            <a:r>
              <a:rPr lang="en-US" sz="1100" b="1" dirty="0"/>
              <a:t> errors: </a:t>
            </a:r>
          </a:p>
          <a:p>
            <a:r>
              <a:rPr lang="en-US" sz="1100" dirty="0" smtClean="0"/>
              <a:t>       </a:t>
            </a:r>
            <a:endParaRPr lang="en-US" sz="1100" dirty="0"/>
          </a:p>
          <a:p>
            <a:endParaRPr lang="en-US" sz="1100" dirty="0"/>
          </a:p>
          <a:p>
            <a:r>
              <a:rPr lang="en-US" sz="1100" dirty="0"/>
              <a:t>                Error: 17803 “Insufficient memory available..”  </a:t>
            </a:r>
          </a:p>
          <a:p>
            <a:r>
              <a:rPr lang="en-US" sz="1100" dirty="0"/>
              <a:t>                Buffer Distribution:  Stolen=7901 Free=0 Procedures=1 </a:t>
            </a:r>
            <a:r>
              <a:rPr lang="en-US" sz="1100" dirty="0" err="1"/>
              <a:t>Inram</a:t>
            </a:r>
            <a:r>
              <a:rPr lang="en-US" sz="1100" dirty="0"/>
              <a:t>=201842 Dirty=0 Kept=572…</a:t>
            </a:r>
          </a:p>
          <a:p>
            <a:endParaRPr lang="en-US" sz="1100" dirty="0"/>
          </a:p>
          <a:p>
            <a:r>
              <a:rPr lang="en-US" sz="1100" dirty="0"/>
              <a:t>                Error: 701, Severity: 17, State: 123. </a:t>
            </a:r>
          </a:p>
          <a:p>
            <a:r>
              <a:rPr lang="en-US" sz="1100" dirty="0"/>
              <a:t>                There is insufficient system memory to run this query. </a:t>
            </a:r>
          </a:p>
          <a:p>
            <a:r>
              <a:rPr lang="en-US" sz="1100" dirty="0"/>
              <a:t>                There is insufficient system memory in resource pool ‘default’ to run this </a:t>
            </a:r>
            <a:r>
              <a:rPr lang="en-US" sz="1100" dirty="0" smtClean="0"/>
              <a:t>query</a:t>
            </a:r>
          </a:p>
          <a:p>
            <a:endParaRPr lang="en-US" sz="1100" dirty="0" smtClean="0"/>
          </a:p>
          <a:p>
            <a:r>
              <a:rPr lang="en-US" sz="1100" dirty="0" smtClean="0"/>
              <a:t>Reference </a:t>
            </a:r>
            <a:r>
              <a:rPr lang="en-US" sz="1100" dirty="0">
                <a:hlinkClick r:id="rId2"/>
              </a:rPr>
              <a:t>http://mssqlwiki.com/sqlwiki/sql-performance/troubleshooting-sql-server-memory</a:t>
            </a:r>
            <a:r>
              <a:rPr lang="en-US" sz="1100" dirty="0" smtClean="0">
                <a:hlinkClick r:id="rId2"/>
              </a:rPr>
              <a:t>/</a:t>
            </a:r>
            <a:endParaRPr lang="en-US" sz="1100" dirty="0" smtClean="0"/>
          </a:p>
          <a:p>
            <a:endParaRPr lang="en-US" sz="1100" dirty="0"/>
          </a:p>
          <a:p>
            <a:endParaRPr lang="en-US" sz="1100" dirty="0"/>
          </a:p>
        </p:txBody>
      </p:sp>
    </p:spTree>
    <p:extLst>
      <p:ext uri="{BB962C8B-B14F-4D97-AF65-F5344CB8AC3E}">
        <p14:creationId xmlns:p14="http://schemas.microsoft.com/office/powerpoint/2010/main" val="867607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1371598"/>
            <a:ext cx="4724400" cy="1200329"/>
          </a:xfrm>
          <a:prstGeom prst="rect">
            <a:avLst/>
          </a:prstGeom>
          <a:noFill/>
        </p:spPr>
        <p:txBody>
          <a:bodyPr wrap="square" rtlCol="0">
            <a:spAutoFit/>
          </a:bodyPr>
          <a:lstStyle/>
          <a:p>
            <a:pPr algn="ctr"/>
            <a:r>
              <a:rPr lang="en-US" sz="5400" b="1" dirty="0" smtClean="0"/>
              <a:t>Demo</a:t>
            </a:r>
          </a:p>
          <a:p>
            <a:pPr algn="ctr"/>
            <a:endParaRPr lang="en-US" dirty="0"/>
          </a:p>
        </p:txBody>
      </p:sp>
    </p:spTree>
    <p:extLst>
      <p:ext uri="{BB962C8B-B14F-4D97-AF65-F5344CB8AC3E}">
        <p14:creationId xmlns:p14="http://schemas.microsoft.com/office/powerpoint/2010/main" val="3300286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_Template">
  <a:themeElements>
    <a:clrScheme name="Master_Template 9">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618FFD"/>
      </a:hlink>
      <a:folHlink>
        <a:srgbClr val="CECECE"/>
      </a:folHlink>
    </a:clrScheme>
    <a:fontScheme name="Master_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rgbClr val="333333"/>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bg1"/>
        </a:solidFill>
        <a:ln w="9525" cap="flat" cmpd="sng" algn="ctr">
          <a:solidFill>
            <a:srgbClr val="333333"/>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Master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ster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ster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ster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ster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ster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ster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Master_Template 8">
        <a:dk1>
          <a:srgbClr val="000000"/>
        </a:dk1>
        <a:lt1>
          <a:srgbClr val="FFFFFF"/>
        </a:lt1>
        <a:dk2>
          <a:srgbClr val="000000"/>
        </a:dk2>
        <a:lt2>
          <a:srgbClr val="C0C0C0"/>
        </a:lt2>
        <a:accent1>
          <a:srgbClr val="C1FEF9"/>
        </a:accent1>
        <a:accent2>
          <a:srgbClr val="DC0081"/>
        </a:accent2>
        <a:accent3>
          <a:srgbClr val="FFFFFF"/>
        </a:accent3>
        <a:accent4>
          <a:srgbClr val="000000"/>
        </a:accent4>
        <a:accent5>
          <a:srgbClr val="DDFEFB"/>
        </a:accent5>
        <a:accent6>
          <a:srgbClr val="C70074"/>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Master_Template 9">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618FFD"/>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Speaker_Template_without_borders</Template>
  <TotalTime>401</TotalTime>
  <Words>954</Words>
  <Application>Microsoft Office PowerPoint</Application>
  <PresentationFormat>On-screen Show (4:3)</PresentationFormat>
  <Paragraphs>278</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Master_Template</vt:lpstr>
      <vt:lpstr>SQL Server memory architecture and debugging memory Issues </vt:lpstr>
      <vt:lpstr>What will you get out of this session?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Karthick Krishnamurthy</dc:creator>
  <cp:lastModifiedBy>Karthick Krishnamurthy</cp:lastModifiedBy>
  <cp:revision>24</cp:revision>
  <dcterms:created xsi:type="dcterms:W3CDTF">2013-02-20T09:41:48Z</dcterms:created>
  <dcterms:modified xsi:type="dcterms:W3CDTF">2013-02-28T05:58:41Z</dcterms:modified>
</cp:coreProperties>
</file>