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11"/>
  </p:notesMasterIdLst>
  <p:handoutMasterIdLst>
    <p:handoutMasterId r:id="rId12"/>
  </p:handoutMasterIdLst>
  <p:sldIdLst>
    <p:sldId id="256" r:id="rId2"/>
    <p:sldId id="405" r:id="rId3"/>
    <p:sldId id="408" r:id="rId4"/>
    <p:sldId id="334" r:id="rId5"/>
    <p:sldId id="404" r:id="rId6"/>
    <p:sldId id="407" r:id="rId7"/>
    <p:sldId id="357" r:id="rId8"/>
    <p:sldId id="406" r:id="rId9"/>
    <p:sldId id="269" r:id="rId10"/>
  </p:sldIdLst>
  <p:sldSz cx="9144000" cy="6858000" type="screen4x3"/>
  <p:notesSz cx="7102475" cy="89916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rosoft Employee" initials="" lastIdx="6" clrIdx="0"/>
  <p:cmAuthor id="1" name="Eli Bowen" initials="" lastIdx="7" clrIdx="1"/>
  <p:cmAuthor id="2" name="Joel Panchot" initials="" lastIdx="1" clrIdx="2"/>
  <p:cmAuthor id="3" name="Mark Johnson (MS Learning)" initials="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CDE3"/>
    <a:srgbClr val="FF33CC"/>
    <a:srgbClr val="CC0000"/>
    <a:srgbClr val="97DFC1"/>
    <a:srgbClr val="FF0000"/>
    <a:srgbClr val="E8F6E4"/>
    <a:srgbClr val="EEEFD7"/>
    <a:srgbClr val="B39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89" autoAdjust="0"/>
    <p:restoredTop sz="83627" autoAdjust="0"/>
  </p:normalViewPr>
  <p:slideViewPr>
    <p:cSldViewPr snapToGrid="0">
      <p:cViewPr>
        <p:scale>
          <a:sx n="77" d="100"/>
          <a:sy n="77" d="100"/>
        </p:scale>
        <p:origin x="-210" y="-192"/>
      </p:cViewPr>
      <p:guideLst>
        <p:guide orient="horz"/>
        <p:guide orient="horz" pos="339"/>
        <p:guide orient="horz" pos="530"/>
        <p:guide orient="horz" pos="797"/>
        <p:guide orient="horz" pos="4142"/>
        <p:guide orient="horz" pos="922"/>
        <p:guide orient="horz" pos="1092"/>
        <p:guide orient="horz" pos="3905"/>
        <p:guide pos="779"/>
        <p:guide pos="523"/>
        <p:guide pos="1704"/>
        <p:guide pos="661"/>
        <p:guide pos="4920"/>
        <p:guide pos="5037"/>
        <p:guide pos="187"/>
        <p:guide pos="181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-2544" y="-96"/>
      </p:cViewPr>
      <p:guideLst>
        <p:guide orient="horz" pos="2832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Microsoft Developer &amp; Platform Evangelism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54075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61BBC-16B1-4442-BA7C-F85759472E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65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270375"/>
            <a:ext cx="5683250" cy="404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fld id="{F6DBDB4D-69A4-4917-A30B-B1318B72CF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859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AD20FD-4C3A-43A1-8A44-CBEA4A3DDE39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3556" name="Slide Number Placeholder 3"/>
          <p:cNvSpPr txBox="1">
            <a:spLocks noGrp="1"/>
          </p:cNvSpPr>
          <p:nvPr/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7412F7-FF50-44C2-8EBC-ED0B4074BE47}" type="slidenum">
              <a:rPr lang="en-US" sz="1200" b="0">
                <a:latin typeface="Arial" pitchFamily="34" charset="0"/>
              </a:rPr>
              <a:pPr algn="r"/>
              <a:t>7</a:t>
            </a:fld>
            <a:endParaRPr lang="en-US" sz="1200" b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025EF2-D771-4159-9FB3-5E414E23F04A}" type="slidenum">
              <a:rPr lang="en-US"/>
              <a:pPr/>
              <a:t>9</a:t>
            </a:fld>
            <a:endParaRPr lang="en-US"/>
          </a:p>
        </p:txBody>
      </p:sp>
      <p:sp>
        <p:nvSpPr>
          <p:cNvPr id="64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1458" name="Picture 2" descr="PPT_Deck_Finish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841375"/>
            <a:ext cx="7620000" cy="5715000"/>
          </a:xfrm>
          <a:prstGeom prst="rect">
            <a:avLst/>
          </a:prstGeom>
          <a:noFill/>
        </p:spPr>
      </p:pic>
      <p:sp>
        <p:nvSpPr>
          <p:cNvPr id="531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01750" y="1873250"/>
            <a:ext cx="6443663" cy="3113088"/>
          </a:xfrm>
        </p:spPr>
        <p:txBody>
          <a:bodyPr/>
          <a:lstStyle>
            <a:lvl1pPr algn="ctr">
              <a:lnSpc>
                <a:spcPct val="90000"/>
              </a:lnSpc>
              <a:spcBef>
                <a:spcPct val="40000"/>
              </a:spcBef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3146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8575" y="4965700"/>
            <a:ext cx="6451600" cy="6731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80163" y="0"/>
            <a:ext cx="1849437" cy="6142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0263" y="0"/>
            <a:ext cx="5397500" cy="6142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263" y="0"/>
            <a:ext cx="7399337" cy="8413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9338" y="1476375"/>
            <a:ext cx="3436937" cy="4665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1476375"/>
            <a:ext cx="3438525" cy="4665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9338" y="1476375"/>
            <a:ext cx="3436937" cy="4665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1476375"/>
            <a:ext cx="3438525" cy="4665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0434" name="Picture 2" descr="PPT_Deck_Finishe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2000" y="841375"/>
            <a:ext cx="7620000" cy="5715000"/>
          </a:xfrm>
          <a:prstGeom prst="rect">
            <a:avLst/>
          </a:prstGeom>
          <a:noFill/>
        </p:spPr>
      </p:pic>
      <p:sp>
        <p:nvSpPr>
          <p:cNvPr id="5304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0263" y="0"/>
            <a:ext cx="7399337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5304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9338" y="1476375"/>
            <a:ext cx="7027862" cy="466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5" name="Picture 4" descr="SQLServerGeeks_logo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5878272" y="6441780"/>
            <a:ext cx="2788739" cy="3485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 b="1">
          <a:solidFill>
            <a:schemeClr val="tx2"/>
          </a:solidFill>
          <a:latin typeface="Arial Narrow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 b="1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 b="1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 b="1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 b="1">
          <a:solidFill>
            <a:schemeClr val="tx2"/>
          </a:solidFill>
          <a:latin typeface="Arial Narrow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8DACD0"/>
        </a:buClr>
        <a:buSzPct val="70000"/>
        <a:buFont typeface="Wingdings" pitchFamily="2" charset="2"/>
        <a:buBlip>
          <a:blip r:embed="rId16"/>
        </a:buBlip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31825" indent="-174625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8DACD0"/>
        </a:buClr>
        <a:buFont typeface="Wingdings" pitchFamily="2" charset="2"/>
        <a:buChar char=""/>
        <a:defRPr sz="2400">
          <a:solidFill>
            <a:schemeClr val="tx1"/>
          </a:solidFill>
          <a:latin typeface="+mn-lt"/>
        </a:defRPr>
      </a:lvl2pPr>
      <a:lvl3pPr marL="860425" indent="-635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3pPr>
      <a:lvl4pPr marL="1089025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1312863" indent="-1588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1770063" indent="-1588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227263" indent="-1588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2684463" indent="-1588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141663" indent="-1588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mailto:arabpreet.anand@gmail.com" TargetMode="External"/><Relationship Id="rId4" Type="http://schemas.openxmlformats.org/officeDocument/2006/relationships/hyperlink" Target="mailto:sarab@sarabpreet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feedback.sarabpreet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Sarabpreet.anand@gmail.com" TargetMode="External"/><Relationship Id="rId4" Type="http://schemas.openxmlformats.org/officeDocument/2006/relationships/hyperlink" Target="mailto:Sarab@Sarabpreet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92200" y="1249363"/>
            <a:ext cx="6815138" cy="4892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/>
          <a:lstStyle/>
          <a:p>
            <a:pPr algn="ctr" eaLnBrk="0" hangingPunct="0"/>
            <a:endParaRPr lang="en-US" altLang="ja-JP" sz="3200" dirty="0" smtClean="0"/>
          </a:p>
          <a:p>
            <a:pPr algn="ctr" eaLnBrk="0" hangingPunct="0"/>
            <a:endParaRPr lang="en-US" altLang="ja-JP" sz="3200" dirty="0" smtClean="0"/>
          </a:p>
          <a:p>
            <a:pPr algn="ctr" eaLnBrk="0" hangingPunct="0"/>
            <a:r>
              <a:rPr lang="en-US" altLang="ja-JP" sz="3200" dirty="0" smtClean="0"/>
              <a:t>Troubleshooting </a:t>
            </a:r>
            <a:r>
              <a:rPr lang="en-US" altLang="ja-JP" sz="3200" dirty="0" err="1" smtClean="0"/>
              <a:t>DeadLocks</a:t>
            </a:r>
            <a:endParaRPr lang="en-US" altLang="ja-JP" sz="3200" dirty="0" smtClean="0"/>
          </a:p>
          <a:p>
            <a:pPr algn="ctr" eaLnBrk="0" hangingPunct="0"/>
            <a:endParaRPr lang="en-US" altLang="ja-JP" sz="1600" dirty="0" smtClean="0">
              <a:ea typeface="MS PGothic" pitchFamily="34" charset="-128"/>
            </a:endParaRPr>
          </a:p>
          <a:p>
            <a:pPr algn="ctr" eaLnBrk="0" hangingPunct="0"/>
            <a:endParaRPr lang="en-US" altLang="ja-JP" sz="1600" dirty="0">
              <a:ea typeface="MS PGothic" pitchFamily="34" charset="-128"/>
            </a:endParaRPr>
          </a:p>
          <a:p>
            <a:pPr algn="ctr" eaLnBrk="0" hangingPunct="0"/>
            <a:endParaRPr lang="en-US" altLang="ja-JP" sz="1600" dirty="0" smtClean="0">
              <a:ea typeface="MS PGothic" pitchFamily="34" charset="-128"/>
            </a:endParaRPr>
          </a:p>
          <a:p>
            <a:pPr algn="ctr" eaLnBrk="0" hangingPunct="0"/>
            <a:endParaRPr lang="en-US" altLang="ja-JP" sz="1600" dirty="0">
              <a:ea typeface="MS PGothic" pitchFamily="34" charset="-128"/>
            </a:endParaRPr>
          </a:p>
          <a:p>
            <a:pPr algn="ctr" eaLnBrk="0" hangingPunct="0"/>
            <a:endParaRPr lang="en-US" altLang="ja-JP" sz="1600" dirty="0" smtClean="0">
              <a:ea typeface="MS PGothic" pitchFamily="34" charset="-128"/>
            </a:endParaRPr>
          </a:p>
          <a:p>
            <a:pPr algn="ctr" eaLnBrk="0" hangingPunct="0"/>
            <a:endParaRPr lang="en-US" altLang="ja-JP" sz="1600" dirty="0">
              <a:ea typeface="MS PGothic" pitchFamily="34" charset="-128"/>
            </a:endParaRPr>
          </a:p>
          <a:p>
            <a:pPr algn="ctr" eaLnBrk="0" hangingPunct="0"/>
            <a:endParaRPr lang="en-US" altLang="ja-JP" sz="1600" dirty="0" smtClean="0">
              <a:ea typeface="MS PGothic" pitchFamily="34" charset="-128"/>
            </a:endParaRPr>
          </a:p>
          <a:p>
            <a:pPr algn="ctr" eaLnBrk="0" hangingPunct="0"/>
            <a:endParaRPr lang="en-US" altLang="ja-JP" sz="1600" dirty="0" smtClean="0">
              <a:ea typeface="MS PGothic" pitchFamily="34" charset="-128"/>
            </a:endParaRPr>
          </a:p>
          <a:p>
            <a:pPr algn="r" eaLnBrk="0" hangingPunct="0"/>
            <a:r>
              <a:rPr lang="en-US" altLang="ja-JP" sz="1600" dirty="0" smtClean="0">
                <a:ea typeface="MS PGothic" pitchFamily="34" charset="-128"/>
              </a:rPr>
              <a:t>By</a:t>
            </a:r>
          </a:p>
          <a:p>
            <a:pPr algn="r" eaLnBrk="0" hangingPunct="0"/>
            <a:endParaRPr lang="en-US" altLang="ja-JP" sz="1400" dirty="0">
              <a:ea typeface="MS PGothic" pitchFamily="34" charset="-128"/>
            </a:endParaRPr>
          </a:p>
          <a:p>
            <a:pPr algn="r" eaLnBrk="0" hangingPunct="0"/>
            <a:r>
              <a:rPr lang="en-US" altLang="ja-JP" sz="2400" dirty="0" err="1" smtClean="0">
                <a:ea typeface="MS PGothic" pitchFamily="34" charset="-128"/>
              </a:rPr>
              <a:t>Sarabpreet</a:t>
            </a:r>
            <a:r>
              <a:rPr lang="en-US" altLang="ja-JP" sz="2400" dirty="0" smtClean="0">
                <a:ea typeface="MS PGothic" pitchFamily="34" charset="-128"/>
              </a:rPr>
              <a:t> Singh </a:t>
            </a:r>
            <a:r>
              <a:rPr lang="en-US" altLang="ja-JP" sz="2400" dirty="0" err="1" smtClean="0">
                <a:ea typeface="MS PGothic" pitchFamily="34" charset="-128"/>
              </a:rPr>
              <a:t>Anand</a:t>
            </a:r>
            <a:endParaRPr lang="en-US" altLang="ja-JP" sz="2400" dirty="0" smtClean="0">
              <a:ea typeface="MS PGothic" pitchFamily="34" charset="-128"/>
            </a:endParaRPr>
          </a:p>
          <a:p>
            <a:pPr algn="ctr" eaLnBrk="0" hangingPunct="0">
              <a:lnSpc>
                <a:spcPct val="90000"/>
              </a:lnSpc>
              <a:spcBef>
                <a:spcPct val="40000"/>
              </a:spcBef>
              <a:buClr>
                <a:srgbClr val="DC0081"/>
              </a:buClr>
            </a:pPr>
            <a:endParaRPr 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3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en-US" sz="2400" u="sng" dirty="0" err="1" smtClean="0">
                <a:solidFill>
                  <a:schemeClr val="tx1">
                    <a:lumMod val="95000"/>
                  </a:schemeClr>
                </a:solidFill>
              </a:rPr>
              <a:t>Sarabpreet</a:t>
            </a:r>
            <a:r>
              <a:rPr lang="en-US" sz="2400" u="sng" dirty="0" smtClean="0">
                <a:solidFill>
                  <a:schemeClr val="tx1">
                    <a:lumMod val="95000"/>
                  </a:schemeClr>
                </a:solidFill>
              </a:rPr>
              <a:t> Singh </a:t>
            </a:r>
            <a:r>
              <a:rPr lang="en-US" sz="2400" u="sng" dirty="0" err="1" smtClean="0">
                <a:solidFill>
                  <a:schemeClr val="tx1">
                    <a:lumMod val="95000"/>
                  </a:schemeClr>
                </a:solidFill>
              </a:rPr>
              <a:t>Anand</a:t>
            </a:r>
            <a:endParaRPr lang="en-US" sz="2400" u="sng" dirty="0" smtClean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0235" y="1212137"/>
            <a:ext cx="17145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912387" y="1268331"/>
            <a:ext cx="7058297" cy="4372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285750" lvl="0" indent="-285750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  <a:buFont typeface="Wingdings" pitchFamily="2" charset="2"/>
              <a:buChar char="Ø"/>
            </a:pPr>
            <a:r>
              <a:rPr lang="en-US" sz="1600" kern="0" dirty="0" smtClean="0"/>
              <a:t>SQL </a:t>
            </a:r>
            <a:r>
              <a:rPr lang="en-US" sz="1600" kern="0" dirty="0"/>
              <a:t>Server </a:t>
            </a:r>
            <a:r>
              <a:rPr lang="en-US" sz="1600" kern="0" dirty="0" smtClean="0"/>
              <a:t>MVP</a:t>
            </a:r>
          </a:p>
          <a:p>
            <a:pPr marL="285750" lvl="0" indent="-285750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  <a:buFont typeface="Wingdings" pitchFamily="2" charset="2"/>
              <a:buChar char="Ø"/>
            </a:pPr>
            <a:r>
              <a:rPr lang="en-US" sz="1600" b="0" kern="0" dirty="0" smtClean="0"/>
              <a:t>MCTS</a:t>
            </a:r>
            <a:r>
              <a:rPr lang="en-US" sz="1600" b="0" kern="0" dirty="0"/>
              <a:t>, MCITP: Admin, MCT </a:t>
            </a:r>
            <a:r>
              <a:rPr lang="en-US" sz="1600" b="0" kern="0" dirty="0" smtClean="0"/>
              <a:t>certifications</a:t>
            </a:r>
          </a:p>
          <a:p>
            <a:pPr marL="285750" lvl="0" indent="-285750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  <a:buFont typeface="Wingdings" pitchFamily="2" charset="2"/>
              <a:buChar char="Ø"/>
            </a:pPr>
            <a:r>
              <a:rPr lang="en-US" sz="1600" b="0" dirty="0" smtClean="0">
                <a:solidFill>
                  <a:schemeClr val="tx1">
                    <a:lumMod val="95000"/>
                  </a:schemeClr>
                </a:solidFill>
              </a:rPr>
              <a:t>Vice </a:t>
            </a:r>
            <a:r>
              <a:rPr lang="en-US" sz="1600" b="0" dirty="0">
                <a:solidFill>
                  <a:schemeClr val="tx1">
                    <a:lumMod val="95000"/>
                  </a:schemeClr>
                </a:solidFill>
              </a:rPr>
              <a:t>President &amp; </a:t>
            </a:r>
            <a:r>
              <a:rPr lang="en-US" sz="1600" b="0" dirty="0" smtClean="0">
                <a:solidFill>
                  <a:schemeClr val="tx1">
                    <a:lumMod val="95000"/>
                  </a:schemeClr>
                </a:solidFill>
              </a:rPr>
              <a:t>Co-Founder of SQLServerGeeks.com</a:t>
            </a:r>
          </a:p>
          <a:p>
            <a:pPr marL="285750" lvl="0" indent="-285750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  <a:buFont typeface="Wingdings" pitchFamily="2" charset="2"/>
              <a:buChar char="Ø"/>
            </a:pPr>
            <a:r>
              <a:rPr lang="en-US" sz="1600" b="0" kern="0" dirty="0" smtClean="0"/>
              <a:t>Expert </a:t>
            </a:r>
            <a:r>
              <a:rPr lang="en-US" sz="1600" b="0" kern="0" dirty="0"/>
              <a:t>in handling VLDBs &amp; Disaster </a:t>
            </a:r>
            <a:r>
              <a:rPr lang="en-US" sz="1600" b="0" kern="0" dirty="0" smtClean="0"/>
              <a:t>Management</a:t>
            </a:r>
          </a:p>
          <a:p>
            <a:pPr marL="742950" lvl="1" indent="-285750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  <a:buFont typeface="Wingdings" pitchFamily="2" charset="2"/>
              <a:buChar char="Ø"/>
            </a:pPr>
            <a:r>
              <a:rPr lang="en-US" sz="1600" b="0" kern="0" dirty="0" smtClean="0"/>
              <a:t>Conducted </a:t>
            </a:r>
            <a:r>
              <a:rPr lang="en-US" sz="1600" b="0" kern="0" dirty="0"/>
              <a:t>many </a:t>
            </a:r>
            <a:r>
              <a:rPr lang="en-US" sz="1600" b="0" dirty="0"/>
              <a:t>SQL Server Boot camp </a:t>
            </a:r>
            <a:r>
              <a:rPr lang="en-US" sz="1600" b="0" kern="0" dirty="0" smtClean="0"/>
              <a:t>Trainings</a:t>
            </a:r>
            <a:endParaRPr lang="en-US" sz="1600" b="0" kern="0" dirty="0"/>
          </a:p>
          <a:p>
            <a:pPr marL="285750" lvl="0" indent="-285750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  <a:buFont typeface="Wingdings" pitchFamily="2" charset="2"/>
              <a:buChar char="Ø"/>
            </a:pPr>
            <a:r>
              <a:rPr lang="en-US" sz="1600" b="0" kern="0" dirty="0" smtClean="0"/>
              <a:t>Regular Speaker:</a:t>
            </a:r>
          </a:p>
          <a:p>
            <a:pPr marL="1200150" lvl="2" indent="-285750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  <a:buFont typeface="Wingdings" pitchFamily="2" charset="2"/>
              <a:buChar char="Ø"/>
            </a:pPr>
            <a:r>
              <a:rPr lang="en-US" sz="1600" b="0" kern="0" dirty="0" smtClean="0">
                <a:latin typeface="+mn-lt"/>
              </a:rPr>
              <a:t>UG Events, In-person Events &amp; Webcasts</a:t>
            </a:r>
          </a:p>
          <a:p>
            <a:pPr marL="1200150" lvl="2" indent="-285750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  <a:buFont typeface="Wingdings" pitchFamily="2" charset="2"/>
              <a:buChar char="Ø"/>
            </a:pPr>
            <a:r>
              <a:rPr lang="en-US" sz="1600" b="0" kern="0" dirty="0" smtClean="0">
                <a:latin typeface="+mn-lt"/>
              </a:rPr>
              <a:t>Microsoft Community Tech Days (CTD),</a:t>
            </a:r>
            <a:r>
              <a:rPr lang="en-US" sz="1600" b="0" kern="0" dirty="0" err="1" smtClean="0">
                <a:latin typeface="+mn-lt"/>
              </a:rPr>
              <a:t>Etc</a:t>
            </a:r>
            <a:endParaRPr lang="en-US" sz="1600" b="0" kern="0" dirty="0" smtClean="0">
              <a:latin typeface="+mn-lt"/>
            </a:endParaRPr>
          </a:p>
          <a:p>
            <a:pPr marL="285750" lvl="0" indent="-285750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  <a:buFont typeface="Wingdings" pitchFamily="2" charset="2"/>
              <a:buChar char="Ø"/>
            </a:pPr>
            <a:endParaRPr lang="en-US" sz="1600" b="0" kern="0" dirty="0" smtClean="0">
              <a:latin typeface="+mn-lt"/>
            </a:endParaRPr>
          </a:p>
          <a:p>
            <a:pPr marL="285750" lvl="0" indent="-285750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  <a:buFont typeface="Wingdings" pitchFamily="2" charset="2"/>
              <a:buChar char="Ø"/>
            </a:pPr>
            <a:r>
              <a:rPr lang="en-US" sz="1600" b="0" kern="0" dirty="0" smtClean="0">
                <a:latin typeface="+mn-lt"/>
              </a:rPr>
              <a:t>Follow Me </a:t>
            </a:r>
            <a:r>
              <a:rPr lang="en-US" b="1" kern="0" dirty="0" smtClean="0">
                <a:latin typeface="+mn-lt"/>
              </a:rPr>
              <a:t>@</a:t>
            </a:r>
            <a:r>
              <a:rPr lang="en-US" b="1" kern="0" dirty="0" err="1" smtClean="0">
                <a:latin typeface="+mn-lt"/>
              </a:rPr>
              <a:t>Sarab_SQLGeek</a:t>
            </a:r>
            <a:r>
              <a:rPr lang="en-US" b="1" kern="0" dirty="0" smtClean="0">
                <a:latin typeface="+mn-lt"/>
              </a:rPr>
              <a:t> </a:t>
            </a:r>
            <a:r>
              <a:rPr lang="en-US" sz="1600" b="1" kern="0" dirty="0" smtClean="0">
                <a:latin typeface="+mn-lt"/>
              </a:rPr>
              <a:t>      </a:t>
            </a:r>
          </a:p>
          <a:p>
            <a:pPr marL="285750" lvl="0" indent="-285750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  <a:buFont typeface="Wingdings" pitchFamily="2" charset="2"/>
              <a:buChar char="Ø"/>
            </a:pPr>
            <a:r>
              <a:rPr lang="en-US" sz="1600" b="0" kern="0" dirty="0" smtClean="0">
                <a:latin typeface="+mn-lt"/>
              </a:rPr>
              <a:t>Email </a:t>
            </a:r>
            <a:r>
              <a:rPr lang="en-US" sz="1600" b="0" kern="0" dirty="0" smtClean="0">
                <a:latin typeface="+mn-lt"/>
                <a:sym typeface="Wingdings" pitchFamily="2" charset="2"/>
              </a:rPr>
              <a:t>:</a:t>
            </a:r>
            <a:r>
              <a:rPr lang="en-US" sz="1600" b="0" kern="0" dirty="0" smtClean="0">
                <a:latin typeface="+mn-lt"/>
              </a:rPr>
              <a:t> </a:t>
            </a:r>
            <a:r>
              <a:rPr lang="en-US" b="1" kern="0" dirty="0" smtClean="0">
                <a:latin typeface="+mn-lt"/>
                <a:hlinkClick r:id="rId4"/>
              </a:rPr>
              <a:t>sarab@sarabpreet.com</a:t>
            </a:r>
            <a:endParaRPr lang="en-US" b="1" kern="0" dirty="0" smtClean="0">
              <a:latin typeface="+mn-lt"/>
            </a:endParaRPr>
          </a:p>
          <a:p>
            <a:pPr lvl="0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</a:pPr>
            <a:r>
              <a:rPr lang="en-US" kern="0" dirty="0" smtClean="0">
                <a:latin typeface="+mn-lt"/>
              </a:rPr>
              <a:t>                </a:t>
            </a:r>
            <a:r>
              <a:rPr lang="en-US" kern="0" dirty="0">
                <a:hlinkClick r:id="rId4"/>
              </a:rPr>
              <a:t>s</a:t>
            </a:r>
            <a:r>
              <a:rPr lang="en-US" b="1" kern="0" dirty="0" smtClean="0">
                <a:hlinkClick r:id="rId5"/>
              </a:rPr>
              <a:t>arabpreet.anand@gmail.com</a:t>
            </a:r>
            <a:endParaRPr lang="en-US" b="1" kern="0" dirty="0"/>
          </a:p>
          <a:p>
            <a:pPr marL="228600" lvl="0" indent="-228600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</a:pPr>
            <a:endParaRPr lang="en-US" sz="2000" kern="0" dirty="0" smtClean="0">
              <a:latin typeface="+mn-lt"/>
            </a:endParaRPr>
          </a:p>
        </p:txBody>
      </p:sp>
      <p:pic>
        <p:nvPicPr>
          <p:cNvPr id="2" name="Picture 2" descr="D:\MVP_Images\horizontal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7464" y="2706789"/>
            <a:ext cx="1998533" cy="809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9740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/>
              <a:t>Whats</a:t>
            </a:r>
            <a:r>
              <a:rPr lang="en-US" sz="2000" dirty="0" smtClean="0"/>
              <a:t> Locking and Blocking.</a:t>
            </a:r>
          </a:p>
          <a:p>
            <a:r>
              <a:rPr lang="en-US" sz="2000" dirty="0" smtClean="0"/>
              <a:t>What is Deadlock</a:t>
            </a:r>
          </a:p>
          <a:p>
            <a:r>
              <a:rPr lang="en-US" sz="2000" dirty="0" smtClean="0"/>
              <a:t>Diff Types of Deadlock</a:t>
            </a:r>
          </a:p>
          <a:p>
            <a:r>
              <a:rPr lang="en-US" sz="2000" dirty="0" smtClean="0"/>
              <a:t>Diff ways to Track Deadlock info</a:t>
            </a:r>
          </a:p>
          <a:p>
            <a:r>
              <a:rPr lang="en-US" sz="2000" dirty="0" smtClean="0"/>
              <a:t>How to read Deadlock Graphs &amp; XML</a:t>
            </a:r>
          </a:p>
          <a:p>
            <a:r>
              <a:rPr lang="en-US" sz="2000" dirty="0" smtClean="0"/>
              <a:t>How to avoid Deadlocks or Make your application Deadlock Smart.</a:t>
            </a:r>
          </a:p>
          <a:p>
            <a:endParaRPr lang="en-US" sz="2000" dirty="0"/>
          </a:p>
          <a:p>
            <a:endParaRPr lang="en-IN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D5A5E3-ED6D-4393-B150-D14B9F28E9C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27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1374" y="262814"/>
            <a:ext cx="6443663" cy="733472"/>
          </a:xfrm>
        </p:spPr>
        <p:txBody>
          <a:bodyPr/>
          <a:lstStyle/>
          <a:p>
            <a:pPr algn="l"/>
            <a:r>
              <a:rPr lang="en-US" sz="2800" dirty="0" smtClean="0"/>
              <a:t>Do you know something about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88540" y="1281414"/>
            <a:ext cx="704335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2000" b="0" dirty="0" smtClean="0">
                <a:sym typeface="Wingdings" pitchFamily="2" charset="2"/>
              </a:rPr>
              <a:t> </a:t>
            </a:r>
            <a:r>
              <a:rPr lang="en-IN" sz="2000" b="0" dirty="0" smtClean="0"/>
              <a:t>Locks</a:t>
            </a:r>
          </a:p>
          <a:p>
            <a:pPr algn="l"/>
            <a:endParaRPr lang="en-IN" sz="2000" b="0" dirty="0" smtClean="0"/>
          </a:p>
          <a:p>
            <a:pPr algn="l"/>
            <a:endParaRPr lang="en-IN" sz="2000" b="0" dirty="0"/>
          </a:p>
          <a:p>
            <a:pPr algn="l"/>
            <a:r>
              <a:rPr lang="en-IN" sz="2000" b="0" dirty="0" smtClean="0">
                <a:sym typeface="Wingdings" pitchFamily="2" charset="2"/>
              </a:rPr>
              <a:t> </a:t>
            </a:r>
            <a:r>
              <a:rPr lang="en-IN" sz="2000" b="0" dirty="0" smtClean="0"/>
              <a:t>Blocking</a:t>
            </a:r>
          </a:p>
          <a:p>
            <a:pPr algn="l"/>
            <a:endParaRPr lang="en-US" sz="2000" b="0" dirty="0" smtClean="0"/>
          </a:p>
          <a:p>
            <a:pPr algn="l"/>
            <a:endParaRPr lang="en-IN" sz="2000" b="0" dirty="0"/>
          </a:p>
          <a:p>
            <a:pPr marL="342900" indent="-342900" algn="l">
              <a:buFont typeface="Wingdings"/>
              <a:buChar char="à"/>
            </a:pPr>
            <a:r>
              <a:rPr lang="en-IN" sz="2000" b="0" dirty="0" err="1" smtClean="0"/>
              <a:t>LockMode</a:t>
            </a:r>
            <a:endParaRPr lang="en-IN" sz="2000" b="0" dirty="0" smtClean="0"/>
          </a:p>
          <a:p>
            <a:pPr marL="342900" indent="-342900" algn="l">
              <a:buFont typeface="Wingdings"/>
              <a:buChar char="à"/>
            </a:pPr>
            <a:endParaRPr lang="en-US" sz="2000" b="0" dirty="0"/>
          </a:p>
          <a:p>
            <a:pPr marL="342900" indent="-342900" algn="l">
              <a:buFont typeface="Wingdings"/>
              <a:buChar char="à"/>
            </a:pPr>
            <a:endParaRPr lang="en-US" sz="2000" b="0" dirty="0" smtClean="0"/>
          </a:p>
          <a:p>
            <a:pPr marL="342900" indent="-342900" algn="l">
              <a:buFont typeface="Wingdings"/>
              <a:buChar char="à"/>
            </a:pPr>
            <a:r>
              <a:rPr lang="en-US" sz="2000" b="0" dirty="0" smtClean="0"/>
              <a:t>Isolation Levels</a:t>
            </a:r>
            <a:endParaRPr lang="en-IN" sz="2000" b="0" dirty="0" smtClean="0"/>
          </a:p>
        </p:txBody>
      </p:sp>
    </p:spTree>
    <p:extLst>
      <p:ext uri="{BB962C8B-B14F-4D97-AF65-F5344CB8AC3E}">
        <p14:creationId xmlns:p14="http://schemas.microsoft.com/office/powerpoint/2010/main" val="156406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you ever faced Deadlock?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152" y="1941138"/>
            <a:ext cx="5101732" cy="2927424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D5A5E3-ED6D-4393-B150-D14B9F28E9C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2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you seen this before?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D5A5E3-ED6D-4393-B150-D14B9F28E9C3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115" y="1235677"/>
            <a:ext cx="7068064" cy="25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061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idx="4294967295"/>
          </p:nvPr>
        </p:nvSpPr>
        <p:spPr>
          <a:xfrm>
            <a:off x="3060700" y="1290639"/>
            <a:ext cx="4924425" cy="3398928"/>
          </a:xfrm>
        </p:spPr>
        <p:txBody>
          <a:bodyPr/>
          <a:lstStyle/>
          <a:p>
            <a:r>
              <a:rPr lang="en-GB" sz="2000" b="0" dirty="0" smtClean="0"/>
              <a:t>Witness </a:t>
            </a:r>
            <a:r>
              <a:rPr lang="en-GB" sz="2000" b="0" dirty="0" smtClean="0"/>
              <a:t>Deadlock</a:t>
            </a:r>
          </a:p>
          <a:p>
            <a:r>
              <a:rPr lang="en-GB" sz="2000" b="0" dirty="0" smtClean="0"/>
              <a:t>Reverse Object Deadlock</a:t>
            </a:r>
          </a:p>
          <a:p>
            <a:r>
              <a:rPr lang="en-GB" sz="2000" b="0" dirty="0" smtClean="0"/>
              <a:t>Bookmark Lookup Deadlock</a:t>
            </a:r>
            <a:endParaRPr lang="en-GB" sz="2000" b="0" dirty="0" smtClean="0"/>
          </a:p>
          <a:p>
            <a:r>
              <a:rPr lang="en-GB" sz="2000" b="0" dirty="0" smtClean="0"/>
              <a:t>Different Ways to Get\Track Deadlocks</a:t>
            </a:r>
          </a:p>
          <a:p>
            <a:r>
              <a:rPr lang="en-GB" sz="2000" b="0" dirty="0" smtClean="0"/>
              <a:t>Read\Parse Deadlocks</a:t>
            </a:r>
          </a:p>
          <a:p>
            <a:r>
              <a:rPr lang="en-GB" sz="2000" b="0" dirty="0" smtClean="0"/>
              <a:t>What does this means?</a:t>
            </a:r>
          </a:p>
          <a:p>
            <a:r>
              <a:rPr lang="en-GB" sz="2000" b="0" dirty="0" smtClean="0"/>
              <a:t>Ways to Avoid a Application Break caused by </a:t>
            </a:r>
            <a:r>
              <a:rPr lang="en-GB" sz="2000" b="0" dirty="0" err="1" smtClean="0"/>
              <a:t>DeadLock</a:t>
            </a:r>
            <a:r>
              <a:rPr lang="en-GB" sz="2000" b="0" dirty="0" smtClean="0"/>
              <a:t>.</a:t>
            </a:r>
          </a:p>
          <a:p>
            <a:endParaRPr lang="en-GB" sz="2000" b="0" dirty="0" smtClean="0"/>
          </a:p>
          <a:p>
            <a:endParaRPr lang="en-GB" sz="2000" b="0" dirty="0" smtClean="0"/>
          </a:p>
        </p:txBody>
      </p:sp>
      <p:sp>
        <p:nvSpPr>
          <p:cNvPr id="10243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Let’s see how to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9325" y="1331913"/>
            <a:ext cx="1993900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09215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ww.invigorlaw.com/wp-content/uploads/2011/11/iVLG-Q-and-A-subscription-servi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255" y="1396313"/>
            <a:ext cx="6591215" cy="448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180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55663" y="1576011"/>
            <a:ext cx="7329487" cy="4358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en-US" sz="2400" dirty="0"/>
              <a:t>Thank you </a:t>
            </a:r>
            <a:r>
              <a:rPr lang="en-US" sz="2400" dirty="0">
                <a:sym typeface="Wingdings" pitchFamily="2" charset="2"/>
              </a:rPr>
              <a:t></a:t>
            </a:r>
          </a:p>
          <a:p>
            <a:pPr algn="ctr" eaLnBrk="0" hangingPunct="0">
              <a:lnSpc>
                <a:spcPct val="110000"/>
              </a:lnSpc>
            </a:pPr>
            <a:endParaRPr lang="en-US" sz="2400" dirty="0">
              <a:sym typeface="Wingdings" pitchFamily="2" charset="2"/>
            </a:endParaRPr>
          </a:p>
          <a:p>
            <a:pPr>
              <a:lnSpc>
                <a:spcPct val="110000"/>
              </a:lnSpc>
            </a:pPr>
            <a:endParaRPr lang="en-US" sz="2400" dirty="0">
              <a:sym typeface="Wingdings" pitchFamily="2" charset="2"/>
            </a:endParaRPr>
          </a:p>
          <a:p>
            <a:pPr marL="0" lvl="2">
              <a:lnSpc>
                <a:spcPct val="110000"/>
              </a:lnSpc>
            </a:pPr>
            <a:r>
              <a:rPr lang="en-US" dirty="0">
                <a:sym typeface="Wingdings" pitchFamily="2" charset="2"/>
              </a:rPr>
              <a:t>Request you to provide your valuable feedback @ </a:t>
            </a:r>
            <a:r>
              <a:rPr lang="en-US" dirty="0">
                <a:sym typeface="Wingdings" pitchFamily="2" charset="2"/>
                <a:hlinkClick r:id="rId3"/>
              </a:rPr>
              <a:t>http://</a:t>
            </a:r>
            <a:r>
              <a:rPr lang="en-US" dirty="0" smtClean="0">
                <a:sym typeface="Wingdings" pitchFamily="2" charset="2"/>
                <a:hlinkClick r:id="rId3"/>
              </a:rPr>
              <a:t>feedback.sarabpreet.com</a:t>
            </a:r>
            <a:endParaRPr lang="en-US" dirty="0" smtClean="0">
              <a:sym typeface="Wingdings" pitchFamily="2" charset="2"/>
            </a:endParaRPr>
          </a:p>
          <a:p>
            <a:pPr marL="0" lvl="2">
              <a:lnSpc>
                <a:spcPct val="110000"/>
              </a:lnSpc>
            </a:pPr>
            <a:endParaRPr lang="en-US" dirty="0">
              <a:sym typeface="Wingdings" pitchFamily="2" charset="2"/>
            </a:endParaRPr>
          </a:p>
          <a:p>
            <a:pPr marL="0" lvl="2" algn="l">
              <a:lnSpc>
                <a:spcPct val="110000"/>
              </a:lnSpc>
            </a:pPr>
            <a:endParaRPr lang="en-US" dirty="0" smtClean="0">
              <a:sym typeface="Wingdings" pitchFamily="2" charset="2"/>
            </a:endParaRPr>
          </a:p>
          <a:p>
            <a:pPr marL="0" lvl="2" algn="l">
              <a:lnSpc>
                <a:spcPct val="110000"/>
              </a:lnSpc>
            </a:pPr>
            <a:endParaRPr lang="en-US" dirty="0" smtClean="0">
              <a:sym typeface="Wingdings" pitchFamily="2" charset="2"/>
            </a:endParaRPr>
          </a:p>
          <a:p>
            <a:pPr marL="0" lvl="2" algn="l">
              <a:lnSpc>
                <a:spcPct val="110000"/>
              </a:lnSpc>
            </a:pPr>
            <a:endParaRPr lang="en-US" dirty="0">
              <a:sym typeface="Wingdings" pitchFamily="2" charset="2"/>
            </a:endParaRPr>
          </a:p>
          <a:p>
            <a:pPr marL="0" lvl="2" algn="l">
              <a:lnSpc>
                <a:spcPct val="110000"/>
              </a:lnSpc>
            </a:pPr>
            <a:endParaRPr lang="en-US" dirty="0" smtClean="0">
              <a:sym typeface="Wingdings" pitchFamily="2" charset="2"/>
            </a:endParaRPr>
          </a:p>
          <a:p>
            <a:pPr marL="0" lvl="2" algn="l">
              <a:lnSpc>
                <a:spcPct val="110000"/>
              </a:lnSpc>
            </a:pPr>
            <a:r>
              <a:rPr lang="en-US" dirty="0" smtClean="0">
                <a:sym typeface="Wingdings" pitchFamily="2" charset="2"/>
              </a:rPr>
              <a:t>@</a:t>
            </a:r>
            <a:r>
              <a:rPr lang="en-US" dirty="0" err="1" smtClean="0">
                <a:sym typeface="Wingdings" pitchFamily="2" charset="2"/>
              </a:rPr>
              <a:t>Sarab_SQLGeek</a:t>
            </a:r>
            <a:endParaRPr lang="en-US" dirty="0" smtClean="0">
              <a:sym typeface="Wingdings" pitchFamily="2" charset="2"/>
            </a:endParaRPr>
          </a:p>
          <a:p>
            <a:pPr marL="0" lvl="2" algn="l">
              <a:lnSpc>
                <a:spcPct val="110000"/>
              </a:lnSpc>
            </a:pPr>
            <a:r>
              <a:rPr lang="en-US" dirty="0" smtClean="0">
                <a:sym typeface="Wingdings" pitchFamily="2" charset="2"/>
                <a:hlinkClick r:id="rId4"/>
              </a:rPr>
              <a:t>Sarab@Sarabpreet.com</a:t>
            </a:r>
            <a:endParaRPr lang="en-US" dirty="0" smtClean="0">
              <a:sym typeface="Wingdings" pitchFamily="2" charset="2"/>
            </a:endParaRPr>
          </a:p>
          <a:p>
            <a:pPr marL="0" lvl="2" algn="l">
              <a:lnSpc>
                <a:spcPct val="110000"/>
              </a:lnSpc>
            </a:pPr>
            <a:r>
              <a:rPr lang="en-US" dirty="0" smtClean="0">
                <a:sym typeface="Wingdings" pitchFamily="2" charset="2"/>
                <a:hlinkClick r:id="rId5"/>
              </a:rPr>
              <a:t>Sarabpreet.anand@gmail.com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_Template">
  <a:themeElements>
    <a:clrScheme name="Master_Template 9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FFFFFF"/>
      </a:accent1>
      <a:accent2>
        <a:srgbClr val="8DAC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7F9BBC"/>
      </a:accent6>
      <a:hlink>
        <a:srgbClr val="618FFD"/>
      </a:hlink>
      <a:folHlink>
        <a:srgbClr val="CECECE"/>
      </a:folHlink>
    </a:clrScheme>
    <a:fontScheme name="Master_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Master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Template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1FEF9"/>
        </a:accent1>
        <a:accent2>
          <a:srgbClr val="DC0081"/>
        </a:accent2>
        <a:accent3>
          <a:srgbClr val="FFFFFF"/>
        </a:accent3>
        <a:accent4>
          <a:srgbClr val="000000"/>
        </a:accent4>
        <a:accent5>
          <a:srgbClr val="DDFEFB"/>
        </a:accent5>
        <a:accent6>
          <a:srgbClr val="C70074"/>
        </a:accent6>
        <a:hlink>
          <a:srgbClr val="618FFD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Template 9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8DAC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7F9BBC"/>
        </a:accent6>
        <a:hlink>
          <a:srgbClr val="618FFD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Eli_Guidelines_New</Template>
  <TotalTime>43778</TotalTime>
  <Words>186</Words>
  <Application>Microsoft Office PowerPoint</Application>
  <PresentationFormat>On-screen Show (4:3)</PresentationFormat>
  <Paragraphs>73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Master_Template</vt:lpstr>
      <vt:lpstr>PowerPoint Presentation</vt:lpstr>
      <vt:lpstr>Sarabpreet Singh Anand</vt:lpstr>
      <vt:lpstr>Agenda</vt:lpstr>
      <vt:lpstr>Do you know something about</vt:lpstr>
      <vt:lpstr>Have you ever faced Deadlock?</vt:lpstr>
      <vt:lpstr>Have you seen this before?</vt:lpstr>
      <vt:lpstr>Let’s see how to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Metro DBIS: 4 - Throttling and Troubleshooting</dc:title>
  <dc:creator>Paul S. Randal - SQLskills.com</dc:creator>
  <cp:lastModifiedBy>Sarabpreet Singh Anand</cp:lastModifiedBy>
  <cp:revision>1113</cp:revision>
  <dcterms:created xsi:type="dcterms:W3CDTF">2001-09-25T22:07:53Z</dcterms:created>
  <dcterms:modified xsi:type="dcterms:W3CDTF">2013-09-14T06:12:10Z</dcterms:modified>
</cp:coreProperties>
</file>